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1"/>
  </p:handoutMasterIdLst>
  <p:sldIdLst>
    <p:sldId id="303" r:id="rId2"/>
    <p:sldId id="295" r:id="rId3"/>
    <p:sldId id="337" r:id="rId4"/>
    <p:sldId id="311" r:id="rId5"/>
    <p:sldId id="258" r:id="rId6"/>
    <p:sldId id="352" r:id="rId7"/>
    <p:sldId id="297" r:id="rId8"/>
    <p:sldId id="331" r:id="rId9"/>
    <p:sldId id="336" r:id="rId10"/>
    <p:sldId id="351" r:id="rId11"/>
    <p:sldId id="349" r:id="rId12"/>
    <p:sldId id="348" r:id="rId13"/>
    <p:sldId id="350" r:id="rId14"/>
    <p:sldId id="296" r:id="rId15"/>
    <p:sldId id="302" r:id="rId16"/>
    <p:sldId id="338" r:id="rId17"/>
    <p:sldId id="339" r:id="rId18"/>
    <p:sldId id="298" r:id="rId19"/>
    <p:sldId id="264" r:id="rId20"/>
    <p:sldId id="265" r:id="rId21"/>
    <p:sldId id="261" r:id="rId22"/>
    <p:sldId id="262" r:id="rId23"/>
    <p:sldId id="263" r:id="rId24"/>
    <p:sldId id="299" r:id="rId25"/>
    <p:sldId id="276" r:id="rId26"/>
    <p:sldId id="340" r:id="rId27"/>
    <p:sldId id="281" r:id="rId28"/>
    <p:sldId id="277" r:id="rId29"/>
    <p:sldId id="333" r:id="rId30"/>
    <p:sldId id="332" r:id="rId31"/>
    <p:sldId id="284" r:id="rId32"/>
    <p:sldId id="285" r:id="rId33"/>
    <p:sldId id="286" r:id="rId34"/>
    <p:sldId id="358" r:id="rId35"/>
    <p:sldId id="357" r:id="rId36"/>
    <p:sldId id="353" r:id="rId37"/>
    <p:sldId id="287" r:id="rId38"/>
    <p:sldId id="270" r:id="rId39"/>
    <p:sldId id="269" r:id="rId40"/>
    <p:sldId id="278" r:id="rId41"/>
    <p:sldId id="279" r:id="rId42"/>
    <p:sldId id="288" r:id="rId43"/>
    <p:sldId id="289" r:id="rId44"/>
    <p:sldId id="313" r:id="rId45"/>
    <p:sldId id="291" r:id="rId46"/>
    <p:sldId id="257" r:id="rId47"/>
    <p:sldId id="326" r:id="rId48"/>
    <p:sldId id="328" r:id="rId49"/>
    <p:sldId id="327" r:id="rId50"/>
    <p:sldId id="359" r:id="rId51"/>
    <p:sldId id="292" r:id="rId52"/>
    <p:sldId id="309" r:id="rId53"/>
    <p:sldId id="356" r:id="rId54"/>
    <p:sldId id="307" r:id="rId55"/>
    <p:sldId id="355" r:id="rId56"/>
    <p:sldId id="301" r:id="rId57"/>
    <p:sldId id="266" r:id="rId58"/>
    <p:sldId id="312" r:id="rId59"/>
    <p:sldId id="267" r:id="rId60"/>
    <p:sldId id="268" r:id="rId61"/>
    <p:sldId id="290" r:id="rId62"/>
    <p:sldId id="319" r:id="rId63"/>
    <p:sldId id="320" r:id="rId64"/>
    <p:sldId id="304" r:id="rId65"/>
    <p:sldId id="314" r:id="rId66"/>
    <p:sldId id="318" r:id="rId67"/>
    <p:sldId id="335" r:id="rId68"/>
    <p:sldId id="280" r:id="rId69"/>
    <p:sldId id="329" r:id="rId70"/>
    <p:sldId id="305" r:id="rId71"/>
    <p:sldId id="306" r:id="rId72"/>
    <p:sldId id="344" r:id="rId73"/>
    <p:sldId id="342" r:id="rId74"/>
    <p:sldId id="345" r:id="rId75"/>
    <p:sldId id="346" r:id="rId76"/>
    <p:sldId id="341" r:id="rId77"/>
    <p:sldId id="300" r:id="rId78"/>
    <p:sldId id="360" r:id="rId79"/>
    <p:sldId id="347" r:id="rId8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FF99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33" autoAdjust="0"/>
    <p:restoredTop sz="94670" autoAdjust="0"/>
  </p:normalViewPr>
  <p:slideViewPr>
    <p:cSldViewPr>
      <p:cViewPr varScale="1">
        <p:scale>
          <a:sx n="92" d="100"/>
          <a:sy n="92" d="100"/>
        </p:scale>
        <p:origin x="960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81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5EDAF4B-4B45-4251-BD35-1CE757AFE80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F82C21B-B44C-4135-8931-7B3E27E0403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E1EB2CBA-14A8-418E-8998-655A019EFF4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68C0CEAF-83BC-42DE-901A-6709738CFE9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55E504-1799-41C8-9C55-1464FE44CF0E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117109294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89697962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091422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re. 2 contenus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50919479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78826734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37996060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6347197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63593757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39851133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1923233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906033397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695530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883149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30976143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1142194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79" r:id="rId1"/>
    <p:sldLayoutId id="2147484280" r:id="rId2"/>
    <p:sldLayoutId id="2147484281" r:id="rId3"/>
    <p:sldLayoutId id="2147484282" r:id="rId4"/>
    <p:sldLayoutId id="2147484283" r:id="rId5"/>
    <p:sldLayoutId id="2147484284" r:id="rId6"/>
    <p:sldLayoutId id="2147484285" r:id="rId7"/>
    <p:sldLayoutId id="2147484286" r:id="rId8"/>
    <p:sldLayoutId id="2147484287" r:id="rId9"/>
    <p:sldLayoutId id="2147484288" r:id="rId10"/>
    <p:sldLayoutId id="2147484289" r:id="rId11"/>
    <p:sldLayoutId id="2147484290" r:id="rId12"/>
    <p:sldLayoutId id="2147484291" r:id="rId13"/>
    <p:sldLayoutId id="2147484292" r:id="rId14"/>
    <p:sldLayoutId id="2147484293" r:id="rId15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MarriageScript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5.jpeg"/><Relationship Id="rId4" Type="http://schemas.openxmlformats.org/officeDocument/2006/relationships/image" Target="../media/image29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Wall RJ 1680-1050">
            <a:extLst>
              <a:ext uri="{FF2B5EF4-FFF2-40B4-BE49-F238E27FC236}">
                <a16:creationId xmlns:a16="http://schemas.microsoft.com/office/drawing/2014/main" id="{EB8B3090-8880-4EA0-B0A9-8CFAE22A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26988"/>
            <a:ext cx="110172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>
            <a:extLst>
              <a:ext uri="{FF2B5EF4-FFF2-40B4-BE49-F238E27FC236}">
                <a16:creationId xmlns:a16="http://schemas.microsoft.com/office/drawing/2014/main" id="{281AAB7E-C350-4EC0-898C-4907260F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1063" y="-2043113"/>
            <a:ext cx="14592301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>
            <a:extLst>
              <a:ext uri="{FF2B5EF4-FFF2-40B4-BE49-F238E27FC236}">
                <a16:creationId xmlns:a16="http://schemas.microsoft.com/office/drawing/2014/main" id="{C66E3BA9-2CC4-477A-B672-6ED2D96FA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103188"/>
            <a:ext cx="2451100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>
            <a:extLst>
              <a:ext uri="{FF2B5EF4-FFF2-40B4-BE49-F238E27FC236}">
                <a16:creationId xmlns:a16="http://schemas.microsoft.com/office/drawing/2014/main" id="{F64EA4F4-1337-44B3-9B4E-69CA10E4C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5888"/>
            <a:ext cx="2441575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4FB88B01-466A-4D62-8334-59A24B7F5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838" y="-458788"/>
            <a:ext cx="12036426" cy="819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AAA8702F-66BB-4881-8767-7BB1E5208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3843338"/>
            <a:ext cx="9505950" cy="140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4C842CD5-FB99-4305-933D-422B1157F9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692150"/>
            <a:ext cx="2555875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fr-FR" altLang="fr-FR" sz="4800"/>
              <a:t>1961</a:t>
            </a:r>
            <a:br>
              <a:rPr lang="fr-FR" altLang="fr-FR" sz="4800"/>
            </a:br>
            <a:r>
              <a:rPr lang="fr-FR" altLang="fr-FR" sz="4000"/>
              <a:t>Madeleine</a:t>
            </a:r>
            <a:br>
              <a:rPr lang="fr-FR" altLang="fr-FR" sz="4800"/>
            </a:br>
            <a:r>
              <a:rPr lang="fr-FR" altLang="fr-FR" sz="4800"/>
              <a:t>René</a:t>
            </a:r>
            <a:br>
              <a:rPr lang="fr-FR" altLang="fr-FR" sz="4800"/>
            </a:br>
            <a:r>
              <a:rPr lang="fr-FR" altLang="fr-FR" sz="4800"/>
              <a:t>Jean</a:t>
            </a:r>
          </a:p>
        </p:txBody>
      </p:sp>
      <p:pic>
        <p:nvPicPr>
          <p:cNvPr id="15363" name="Picture 4" descr="Papy - Mamie - Jean">
            <a:extLst>
              <a:ext uri="{FF2B5EF4-FFF2-40B4-BE49-F238E27FC236}">
                <a16:creationId xmlns:a16="http://schemas.microsoft.com/office/drawing/2014/main" id="{DEDED500-6C41-43C4-9418-90C4C4011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0"/>
            <a:ext cx="6602413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4F4FECB-5616-47C1-A4A4-5096097F05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1975</a:t>
            </a:r>
          </a:p>
        </p:txBody>
      </p:sp>
      <p:pic>
        <p:nvPicPr>
          <p:cNvPr id="16387" name="Picture 4" descr="Cave 1">
            <a:extLst>
              <a:ext uri="{FF2B5EF4-FFF2-40B4-BE49-F238E27FC236}">
                <a16:creationId xmlns:a16="http://schemas.microsoft.com/office/drawing/2014/main" id="{65513FDB-C243-424A-B22E-D5321261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836613"/>
            <a:ext cx="8156575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7138034-26CC-4890-8937-3045D247A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08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 b="1"/>
              <a:t>2000  :  Hervé &gt; Pierre- Eric</a:t>
            </a:r>
          </a:p>
        </p:txBody>
      </p:sp>
      <p:pic>
        <p:nvPicPr>
          <p:cNvPr id="17411" name="Picture 4" descr="Cave 1">
            <a:extLst>
              <a:ext uri="{FF2B5EF4-FFF2-40B4-BE49-F238E27FC236}">
                <a16:creationId xmlns:a16="http://schemas.microsoft.com/office/drawing/2014/main" id="{051782E5-FEE8-4FBC-837B-E0C6CFD0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08050"/>
            <a:ext cx="88138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FFE948F7-ADCA-4308-97CD-C65D70D10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1913" y="0"/>
            <a:ext cx="12623801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Pinot NOir">
            <a:extLst>
              <a:ext uri="{FF2B5EF4-FFF2-40B4-BE49-F238E27FC236}">
                <a16:creationId xmlns:a16="http://schemas.microsoft.com/office/drawing/2014/main" id="{C6240A0D-10D8-4500-A01E-E29E570E67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27225"/>
            <a:ext cx="2595563" cy="38782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9" descr="Chardonnay">
            <a:extLst>
              <a:ext uri="{FF2B5EF4-FFF2-40B4-BE49-F238E27FC236}">
                <a16:creationId xmlns:a16="http://schemas.microsoft.com/office/drawing/2014/main" id="{631A94CC-3D0A-412D-943F-A3A179313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513" y="1916113"/>
            <a:ext cx="263366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10">
            <a:extLst>
              <a:ext uri="{FF2B5EF4-FFF2-40B4-BE49-F238E27FC236}">
                <a16:creationId xmlns:a16="http://schemas.microsoft.com/office/drawing/2014/main" id="{FEE4A4AB-D77B-40D1-AECE-7125156AB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96975"/>
            <a:ext cx="3203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>
                <a:solidFill>
                  <a:schemeClr val="tx2"/>
                </a:solidFill>
                <a:latin typeface="MarriageScript" pitchFamily="2" charset="0"/>
              </a:rPr>
              <a:t>Pinot Noir</a:t>
            </a:r>
          </a:p>
        </p:txBody>
      </p:sp>
      <p:sp>
        <p:nvSpPr>
          <p:cNvPr id="19461" name="Rectangle 12">
            <a:extLst>
              <a:ext uri="{FF2B5EF4-FFF2-40B4-BE49-F238E27FC236}">
                <a16:creationId xmlns:a16="http://schemas.microsoft.com/office/drawing/2014/main" id="{EA859E3F-1E82-485A-92F5-C1340EE71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05488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 dirty="0">
                <a:solidFill>
                  <a:schemeClr val="tx2"/>
                </a:solidFill>
                <a:latin typeface="MarriageScript" pitchFamily="2" charset="0"/>
              </a:rPr>
              <a:t>  78 </a:t>
            </a:r>
            <a:r>
              <a:rPr lang="fr-FR" altLang="fr-FR" sz="2800" dirty="0">
                <a:solidFill>
                  <a:schemeClr val="tx2"/>
                </a:solidFill>
                <a:latin typeface="MarriageScript" pitchFamily="2" charset="0"/>
              </a:rPr>
              <a:t>%</a:t>
            </a:r>
            <a:r>
              <a:rPr lang="fr-FR" altLang="fr-FR" sz="4400" dirty="0">
                <a:solidFill>
                  <a:schemeClr val="tx2"/>
                </a:solidFill>
                <a:latin typeface="MarriageScript" pitchFamily="2" charset="0"/>
              </a:rPr>
              <a:t>	                   					    22 </a:t>
            </a:r>
            <a:r>
              <a:rPr lang="fr-FR" altLang="fr-FR" sz="2800" dirty="0">
                <a:solidFill>
                  <a:schemeClr val="tx2"/>
                </a:solidFill>
                <a:latin typeface="MarriageScript" pitchFamily="2" charset="0"/>
              </a:rPr>
              <a:t>%</a:t>
            </a:r>
          </a:p>
        </p:txBody>
      </p:sp>
      <p:sp>
        <p:nvSpPr>
          <p:cNvPr id="19462" name="Rectangle 13">
            <a:extLst>
              <a:ext uri="{FF2B5EF4-FFF2-40B4-BE49-F238E27FC236}">
                <a16:creationId xmlns:a16="http://schemas.microsoft.com/office/drawing/2014/main" id="{DC8E038C-5A67-4BAF-A0AB-F9183B80EB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1196975"/>
            <a:ext cx="334803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4400">
                <a:solidFill>
                  <a:schemeClr val="tx2"/>
                </a:solidFill>
                <a:latin typeface="MarriageScript" pitchFamily="2" charset="0"/>
              </a:rPr>
              <a:t>Chardonnay</a:t>
            </a:r>
          </a:p>
        </p:txBody>
      </p:sp>
      <p:pic>
        <p:nvPicPr>
          <p:cNvPr id="19463" name="Picture 14" descr="VIF">
            <a:extLst>
              <a:ext uri="{FF2B5EF4-FFF2-40B4-BE49-F238E27FC236}">
                <a16:creationId xmlns:a16="http://schemas.microsoft.com/office/drawing/2014/main" id="{EC583347-935A-43BE-99E9-93BBD9AD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60350"/>
            <a:ext cx="10382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11">
            <a:extLst>
              <a:ext uri="{FF2B5EF4-FFF2-40B4-BE49-F238E27FC236}">
                <a16:creationId xmlns:a16="http://schemas.microsoft.com/office/drawing/2014/main" id="{5988141B-6166-4B91-890E-7226AA858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989138"/>
            <a:ext cx="33845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fr-FR" altLang="fr-FR" sz="24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endParaRPr lang="fr-FR" altLang="fr-FR" sz="2400" dirty="0">
              <a:solidFill>
                <a:schemeClr val="tx2"/>
              </a:solidFill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  <a:t>Production 2020</a:t>
            </a: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  <a:t>130 000 Bot.</a:t>
            </a: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  <a:t>14.26 Hectares</a:t>
            </a:r>
            <a:br>
              <a:rPr lang="fr-FR" altLang="fr-FR" sz="24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endParaRPr lang="fr-FR" altLang="fr-FR" sz="4400" dirty="0">
              <a:solidFill>
                <a:schemeClr val="tx2"/>
              </a:solidFill>
              <a:latin typeface="MarriageScript" pitchFamily="2" charset="0"/>
            </a:endParaRPr>
          </a:p>
        </p:txBody>
      </p:sp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>
            <a:extLst>
              <a:ext uri="{FF2B5EF4-FFF2-40B4-BE49-F238E27FC236}">
                <a16:creationId xmlns:a16="http://schemas.microsoft.com/office/drawing/2014/main" id="{FED8AA31-64E1-48FF-A98A-0E3E76C69DA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468313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Plantation</a:t>
            </a:r>
          </a:p>
        </p:txBody>
      </p:sp>
      <p:pic>
        <p:nvPicPr>
          <p:cNvPr id="20483" name="Picture 10" descr="IMG_6472">
            <a:extLst>
              <a:ext uri="{FF2B5EF4-FFF2-40B4-BE49-F238E27FC236}">
                <a16:creationId xmlns:a16="http://schemas.microsoft.com/office/drawing/2014/main" id="{39E16A01-7CAD-419D-AE7E-948892DC674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08050"/>
            <a:ext cx="2881313" cy="2159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2" descr="IMG_6475">
            <a:extLst>
              <a:ext uri="{FF2B5EF4-FFF2-40B4-BE49-F238E27FC236}">
                <a16:creationId xmlns:a16="http://schemas.microsoft.com/office/drawing/2014/main" id="{21C0C151-AFE1-4EE3-847F-C598D54B560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3178175"/>
            <a:ext cx="4751387" cy="356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6" descr="IMG_6470">
            <a:extLst>
              <a:ext uri="{FF2B5EF4-FFF2-40B4-BE49-F238E27FC236}">
                <a16:creationId xmlns:a16="http://schemas.microsoft.com/office/drawing/2014/main" id="{B56649F7-EE1D-4690-A010-D74ABBB8C27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76300"/>
            <a:ext cx="4032250" cy="276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8" descr="IMG_6474">
            <a:extLst>
              <a:ext uri="{FF2B5EF4-FFF2-40B4-BE49-F238E27FC236}">
                <a16:creationId xmlns:a16="http://schemas.microsoft.com/office/drawing/2014/main" id="{515707A3-EE05-48F3-9742-B7FF9364AB6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6338"/>
            <a:ext cx="4032250" cy="302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IMG_7860">
            <a:extLst>
              <a:ext uri="{FF2B5EF4-FFF2-40B4-BE49-F238E27FC236}">
                <a16:creationId xmlns:a16="http://schemas.microsoft.com/office/drawing/2014/main" id="{11F00F24-2ECD-47C7-A135-819ECE99FF6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525"/>
            <a:ext cx="4567237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 2">
            <a:extLst>
              <a:ext uri="{FF2B5EF4-FFF2-40B4-BE49-F238E27FC236}">
                <a16:creationId xmlns:a16="http://schemas.microsoft.com/office/drawing/2014/main" id="{E9C55418-09AE-447D-BB0D-33B804A71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2420938"/>
            <a:ext cx="1952625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 4">
            <a:extLst>
              <a:ext uri="{FF2B5EF4-FFF2-40B4-BE49-F238E27FC236}">
                <a16:creationId xmlns:a16="http://schemas.microsoft.com/office/drawing/2014/main" id="{E3E26CA1-63A5-408B-A4AE-DE1D986D4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163" y="0"/>
            <a:ext cx="15938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Image 6">
            <a:extLst>
              <a:ext uri="{FF2B5EF4-FFF2-40B4-BE49-F238E27FC236}">
                <a16:creationId xmlns:a16="http://schemas.microsoft.com/office/drawing/2014/main" id="{D0176556-24A5-4813-9241-BD7705124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581525"/>
            <a:ext cx="170973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>
            <a:extLst>
              <a:ext uri="{FF2B5EF4-FFF2-40B4-BE49-F238E27FC236}">
                <a16:creationId xmlns:a16="http://schemas.microsoft.com/office/drawing/2014/main" id="{8E26E0A7-EC50-4CC3-AC7A-F9C62635491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188913"/>
            <a:ext cx="9144000" cy="954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/>
              <a:t>Travail du Vignoble  - Vineyard Work</a:t>
            </a:r>
          </a:p>
        </p:txBody>
      </p:sp>
      <p:pic>
        <p:nvPicPr>
          <p:cNvPr id="21507" name="Picture 13" descr="IMG_6484">
            <a:extLst>
              <a:ext uri="{FF2B5EF4-FFF2-40B4-BE49-F238E27FC236}">
                <a16:creationId xmlns:a16="http://schemas.microsoft.com/office/drawing/2014/main" id="{BE0C82FE-0A12-43B9-A633-29A6A8957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32117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2" descr="IMG_6491-3">
            <a:extLst>
              <a:ext uri="{FF2B5EF4-FFF2-40B4-BE49-F238E27FC236}">
                <a16:creationId xmlns:a16="http://schemas.microsoft.com/office/drawing/2014/main" id="{9F372949-F660-4D50-9056-783DAE0FF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1879600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9" descr="IMG_6506-2">
            <a:extLst>
              <a:ext uri="{FF2B5EF4-FFF2-40B4-BE49-F238E27FC236}">
                <a16:creationId xmlns:a16="http://schemas.microsoft.com/office/drawing/2014/main" id="{711039B5-5D29-4D5B-AB05-7AAEDAD0C42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4292600"/>
            <a:ext cx="1589088" cy="23764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4" descr="F1000017-2">
            <a:extLst>
              <a:ext uri="{FF2B5EF4-FFF2-40B4-BE49-F238E27FC236}">
                <a16:creationId xmlns:a16="http://schemas.microsoft.com/office/drawing/2014/main" id="{6AE4BDFF-EFEE-414A-A56A-C8DAC95DA1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81075"/>
            <a:ext cx="4321175" cy="3024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38" descr="F1000018-2">
            <a:extLst>
              <a:ext uri="{FF2B5EF4-FFF2-40B4-BE49-F238E27FC236}">
                <a16:creationId xmlns:a16="http://schemas.microsoft.com/office/drawing/2014/main" id="{B55E2825-1946-482E-978C-D2771418D90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4149725"/>
            <a:ext cx="4321175" cy="2522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>
            <a:extLst>
              <a:ext uri="{FF2B5EF4-FFF2-40B4-BE49-F238E27FC236}">
                <a16:creationId xmlns:a16="http://schemas.microsoft.com/office/drawing/2014/main" id="{6400DDF3-E530-4EA1-9A2F-90D3891703E1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188913"/>
            <a:ext cx="4859338" cy="603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/>
              <a:t>Vendange   -   Harvest</a:t>
            </a:r>
          </a:p>
        </p:txBody>
      </p:sp>
      <p:pic>
        <p:nvPicPr>
          <p:cNvPr id="22531" name="Picture 17" descr="Vendanges 2004 181">
            <a:extLst>
              <a:ext uri="{FF2B5EF4-FFF2-40B4-BE49-F238E27FC236}">
                <a16:creationId xmlns:a16="http://schemas.microsoft.com/office/drawing/2014/main" id="{ED9926B0-31E6-447B-9C18-631AA8F7957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052513"/>
            <a:ext cx="4159250" cy="5543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8" descr="champagnejolly (133 sur 189)-2">
            <a:extLst>
              <a:ext uri="{FF2B5EF4-FFF2-40B4-BE49-F238E27FC236}">
                <a16:creationId xmlns:a16="http://schemas.microsoft.com/office/drawing/2014/main" id="{562AE3E7-3A33-4576-BF0A-A22001CA0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38"/>
            <a:ext cx="4489450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19" descr="IMG_0686-2">
            <a:extLst>
              <a:ext uri="{FF2B5EF4-FFF2-40B4-BE49-F238E27FC236}">
                <a16:creationId xmlns:a16="http://schemas.microsoft.com/office/drawing/2014/main" id="{AED3F079-4F6E-4520-BB22-77D5AFE8C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463" y="3182938"/>
            <a:ext cx="4808537" cy="367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2">
            <a:extLst>
              <a:ext uri="{FF2B5EF4-FFF2-40B4-BE49-F238E27FC236}">
                <a16:creationId xmlns:a16="http://schemas.microsoft.com/office/drawing/2014/main" id="{D3D75751-1831-430D-B8F1-D7F4FBD9F1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7921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Débardage  -  Gathering the cases</a:t>
            </a:r>
          </a:p>
        </p:txBody>
      </p:sp>
      <p:pic>
        <p:nvPicPr>
          <p:cNvPr id="25603" name="Picture 23" descr="IMG_6518-2">
            <a:extLst>
              <a:ext uri="{FF2B5EF4-FFF2-40B4-BE49-F238E27FC236}">
                <a16:creationId xmlns:a16="http://schemas.microsoft.com/office/drawing/2014/main" id="{11682FFF-8F4B-4A78-8824-C92EEAB74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28975"/>
            <a:ext cx="4392612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25" descr="débardage 2">
            <a:extLst>
              <a:ext uri="{FF2B5EF4-FFF2-40B4-BE49-F238E27FC236}">
                <a16:creationId xmlns:a16="http://schemas.microsoft.com/office/drawing/2014/main" id="{A836B5D7-FEFD-4CB7-B461-27F8CEB8E1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4897437" cy="3067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>
            <a:extLst>
              <a:ext uri="{FF2B5EF4-FFF2-40B4-BE49-F238E27FC236}">
                <a16:creationId xmlns:a16="http://schemas.microsoft.com/office/drawing/2014/main" id="{6F7233BE-2C2A-4091-9AB6-99C38CE1AD12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91440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/>
              <a:t>Pesée des Raisins  -  Weighing the Grappes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4D72A6-D834-4CDF-909B-87FE79EBC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08" y="1052736"/>
            <a:ext cx="8753180" cy="5616624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BFA477FC-C778-40B2-B957-C5B54C63232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468313" y="0"/>
            <a:ext cx="8218487" cy="1930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Pressoir -  Pressing system</a:t>
            </a:r>
          </a:p>
        </p:txBody>
      </p:sp>
      <p:pic>
        <p:nvPicPr>
          <p:cNvPr id="27651" name="Picture 5" descr="IMG_5970-2">
            <a:extLst>
              <a:ext uri="{FF2B5EF4-FFF2-40B4-BE49-F238E27FC236}">
                <a16:creationId xmlns:a16="http://schemas.microsoft.com/office/drawing/2014/main" id="{DC827E16-1568-4EA5-9F03-85FCF033D155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700213"/>
            <a:ext cx="5614988" cy="42084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7" descr="F1000005">
            <a:extLst>
              <a:ext uri="{FF2B5EF4-FFF2-40B4-BE49-F238E27FC236}">
                <a16:creationId xmlns:a16="http://schemas.microsoft.com/office/drawing/2014/main" id="{D9EF9466-74DD-41B3-AA53-04CF9FF6ED5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1052513"/>
            <a:ext cx="3265488" cy="218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0" descr="IMG_0471">
            <a:extLst>
              <a:ext uri="{FF2B5EF4-FFF2-40B4-BE49-F238E27FC236}">
                <a16:creationId xmlns:a16="http://schemas.microsoft.com/office/drawing/2014/main" id="{585A81E1-4A2E-425D-80C2-49F40F38A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437063"/>
            <a:ext cx="2951163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Rectangle 11">
            <a:extLst>
              <a:ext uri="{FF2B5EF4-FFF2-40B4-BE49-F238E27FC236}">
                <a16:creationId xmlns:a16="http://schemas.microsoft.com/office/drawing/2014/main" id="{A0CB8E44-8A2C-4E88-B3D2-3E5903FA7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068638"/>
            <a:ext cx="22320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5400">
                <a:solidFill>
                  <a:schemeClr val="tx2"/>
                </a:solidFill>
                <a:latin typeface="MarriageScript" pitchFamily="2" charset="0"/>
              </a:rPr>
              <a:t>1942</a:t>
            </a:r>
          </a:p>
        </p:txBody>
      </p:sp>
      <p:sp>
        <p:nvSpPr>
          <p:cNvPr id="27655" name="Rectangle 12">
            <a:extLst>
              <a:ext uri="{FF2B5EF4-FFF2-40B4-BE49-F238E27FC236}">
                <a16:creationId xmlns:a16="http://schemas.microsoft.com/office/drawing/2014/main" id="{5EB5B998-1344-4917-948A-19309E00B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805488"/>
            <a:ext cx="22320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5400">
                <a:solidFill>
                  <a:schemeClr val="tx2"/>
                </a:solidFill>
                <a:latin typeface="MarriageScript" pitchFamily="2" charset="0"/>
              </a:rPr>
              <a:t>2001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AE559C32-A7B4-498E-A733-555297539BDA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549275"/>
            <a:ext cx="9144000" cy="647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2017 : Second Pressoir  - Second Press</a:t>
            </a:r>
          </a:p>
        </p:txBody>
      </p:sp>
      <p:pic>
        <p:nvPicPr>
          <p:cNvPr id="29699" name="Picture 7">
            <a:extLst>
              <a:ext uri="{FF2B5EF4-FFF2-40B4-BE49-F238E27FC236}">
                <a16:creationId xmlns:a16="http://schemas.microsoft.com/office/drawing/2014/main" id="{6F93435B-1C9A-45CA-BCF5-605C1A079ED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727200"/>
            <a:ext cx="7966075" cy="340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11">
            <a:extLst>
              <a:ext uri="{FF2B5EF4-FFF2-40B4-BE49-F238E27FC236}">
                <a16:creationId xmlns:a16="http://schemas.microsoft.com/office/drawing/2014/main" id="{A1E718B3-6E37-4988-BAAE-4CC1613AEA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3688"/>
            <a:ext cx="91440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  <a:t>Coquard Traditionnel : qualité optimum .</a:t>
            </a:r>
            <a:b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</a:br>
            <a: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  <a:t>Old wooden press : history and  quality.</a:t>
            </a:r>
            <a:b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</a:br>
            <a:endParaRPr lang="fr-FR" altLang="fr-FR" sz="3600">
              <a:solidFill>
                <a:schemeClr val="tx2"/>
              </a:solidFill>
              <a:latin typeface="MarriageScript" pitchFamily="2" charset="0"/>
            </a:endParaRPr>
          </a:p>
        </p:txBody>
      </p:sp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547437B-4091-44EC-AE28-F6655DE3DFC4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-26988"/>
            <a:ext cx="91440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/>
              <a:t>Qualité du Pressurage  - Quality of the Pressing</a:t>
            </a:r>
          </a:p>
        </p:txBody>
      </p:sp>
      <p:pic>
        <p:nvPicPr>
          <p:cNvPr id="30723" name="Picture 7" descr="IMGP1941">
            <a:extLst>
              <a:ext uri="{FF2B5EF4-FFF2-40B4-BE49-F238E27FC236}">
                <a16:creationId xmlns:a16="http://schemas.microsoft.com/office/drawing/2014/main" id="{DE2C6292-B1A1-441A-B64D-0E3BFB59A8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908050"/>
            <a:ext cx="5689600" cy="4265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Rectangle 11">
            <a:extLst>
              <a:ext uri="{FF2B5EF4-FFF2-40B4-BE49-F238E27FC236}">
                <a16:creationId xmlns:a16="http://schemas.microsoft.com/office/drawing/2014/main" id="{C3EABEB2-87CC-4D69-9D5D-83C5CA33D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73688"/>
            <a:ext cx="91440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  <a:t>Seuls les raisins mûrs sont écrasés.</a:t>
            </a:r>
            <a:b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</a:br>
            <a: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  <a:t>Just the ripest grappes are being pressed.</a:t>
            </a:r>
            <a:br>
              <a:rPr lang="fr-FR" altLang="fr-FR" sz="3600">
                <a:solidFill>
                  <a:schemeClr val="tx2"/>
                </a:solidFill>
                <a:latin typeface="MarriageScript" pitchFamily="2" charset="0"/>
              </a:rPr>
            </a:br>
            <a:endParaRPr lang="fr-FR" altLang="fr-FR" sz="3600">
              <a:solidFill>
                <a:schemeClr val="tx2"/>
              </a:solidFill>
              <a:latin typeface="MarriageScript" pitchFamily="2" charset="0"/>
            </a:endParaRPr>
          </a:p>
        </p:txBody>
      </p:sp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F90F8EAC-4638-4DDA-8E3D-90C834488B1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457200" y="4445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Cuverie - Winery</a:t>
            </a:r>
          </a:p>
        </p:txBody>
      </p:sp>
      <p:pic>
        <p:nvPicPr>
          <p:cNvPr id="31747" name="Picture 6" descr="IMG_7953">
            <a:extLst>
              <a:ext uri="{FF2B5EF4-FFF2-40B4-BE49-F238E27FC236}">
                <a16:creationId xmlns:a16="http://schemas.microsoft.com/office/drawing/2014/main" id="{D54A8FC6-1849-4DA5-9082-4765638F410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36613"/>
            <a:ext cx="7777162" cy="58340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6FFD94AE-6A22-4EC8-B64F-525E5169BA4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115888"/>
            <a:ext cx="9144000" cy="836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Passage en Fût – Ageing in Oak</a:t>
            </a:r>
          </a:p>
        </p:txBody>
      </p:sp>
      <p:pic>
        <p:nvPicPr>
          <p:cNvPr id="32771" name="Picture 7" descr="IMG_7885">
            <a:extLst>
              <a:ext uri="{FF2B5EF4-FFF2-40B4-BE49-F238E27FC236}">
                <a16:creationId xmlns:a16="http://schemas.microsoft.com/office/drawing/2014/main" id="{A4496D21-C915-41A2-943A-2AAE5414F5C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5400675" cy="405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Image 4" descr="Pressoir 022.jpg">
            <a:extLst>
              <a:ext uri="{FF2B5EF4-FFF2-40B4-BE49-F238E27FC236}">
                <a16:creationId xmlns:a16="http://schemas.microsoft.com/office/drawing/2014/main" id="{A6F0EA5F-A337-487D-8B64-34737E934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82975"/>
            <a:ext cx="4500562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IMG_7860">
            <a:extLst>
              <a:ext uri="{FF2B5EF4-FFF2-40B4-BE49-F238E27FC236}">
                <a16:creationId xmlns:a16="http://schemas.microsoft.com/office/drawing/2014/main" id="{299F0F50-8D87-40A5-8CDF-6E4806AD2A52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588"/>
            <a:ext cx="912495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IMG_7860">
            <a:extLst>
              <a:ext uri="{FF2B5EF4-FFF2-40B4-BE49-F238E27FC236}">
                <a16:creationId xmlns:a16="http://schemas.microsoft.com/office/drawing/2014/main" id="{927D27E1-30CE-4A0C-AFC0-FEE06507D0C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IMG_7860">
            <a:extLst>
              <a:ext uri="{FF2B5EF4-FFF2-40B4-BE49-F238E27FC236}">
                <a16:creationId xmlns:a16="http://schemas.microsoft.com/office/drawing/2014/main" id="{03358803-8649-42A3-9ED0-B6021CE416C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690BBF4-D06C-4060-BA6D-180B6854CB6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288925"/>
            <a:ext cx="91440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Cuves à Vin Rouge – Red  Wine Cellars</a:t>
            </a:r>
          </a:p>
        </p:txBody>
      </p:sp>
      <p:pic>
        <p:nvPicPr>
          <p:cNvPr id="36867" name="Picture 7" descr="IMG_8881">
            <a:extLst>
              <a:ext uri="{FF2B5EF4-FFF2-40B4-BE49-F238E27FC236}">
                <a16:creationId xmlns:a16="http://schemas.microsoft.com/office/drawing/2014/main" id="{84EFF0C7-59B3-4562-8EBC-5BB0BDD88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4105275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1D2AAE4-3BF8-4687-B946-39222E64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125538"/>
            <a:ext cx="4103687" cy="48958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Pinot Noir :</a:t>
            </a:r>
          </a:p>
          <a:p>
            <a:pPr algn="ctr" eaLnBrk="1" hangingPunct="1">
              <a:defRPr/>
            </a:pPr>
            <a:endParaRPr lang="fr-FR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 h = </a:t>
            </a:r>
            <a:r>
              <a:rPr lang="fr-FR" sz="40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Rj</a:t>
            </a: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Rosé</a:t>
            </a:r>
          </a:p>
          <a:p>
            <a:pPr algn="ctr" eaLnBrk="1" hangingPunct="1">
              <a:defRPr/>
            </a:pPr>
            <a:endParaRPr lang="fr-FR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 </a:t>
            </a:r>
            <a:r>
              <a:rPr lang="fr-FR" sz="40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Days</a:t>
            </a: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= </a:t>
            </a:r>
            <a:r>
              <a:rPr lang="fr-FR" sz="40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Red</a:t>
            </a: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r-FR" sz="4000" b="1" kern="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wine</a:t>
            </a:r>
            <a:endParaRPr lang="fr-FR" sz="4000" b="1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defRPr/>
            </a:pP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&gt; Rosé d’Assemblage</a:t>
            </a:r>
          </a:p>
          <a:p>
            <a:pPr algn="ctr" eaLnBrk="1" hangingPunct="1">
              <a:defRPr/>
            </a:pPr>
            <a:r>
              <a:rPr lang="fr-FR" sz="40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15 / 85</a:t>
            </a:r>
          </a:p>
        </p:txBody>
      </p:sp>
    </p:spTree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8A9E1FA-D2A8-4B67-A7EB-309F609648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254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200"/>
              <a:t>Cuverie à Vin Rouge – Red Wine Winery</a:t>
            </a:r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10291C66-4A60-48FE-8C5D-6D85FDD79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836613"/>
            <a:ext cx="75501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1D3B131-588F-494C-A663-45AC7A7EA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dirty="0"/>
              <a:t>Le Calendrier – The Time table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0DD51F2-387E-45A3-BCCA-D38D101AD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496944" cy="5141912"/>
          </a:xfrm>
        </p:spPr>
        <p:txBody>
          <a:bodyPr/>
          <a:lstStyle/>
          <a:p>
            <a:r>
              <a:rPr lang="fr-FR" sz="3600" dirty="0" err="1"/>
              <a:t>September</a:t>
            </a:r>
            <a:r>
              <a:rPr lang="fr-FR" sz="3600" dirty="0"/>
              <a:t> :</a:t>
            </a:r>
          </a:p>
          <a:p>
            <a:pPr marL="0" indent="0">
              <a:buNone/>
            </a:pPr>
            <a:r>
              <a:rPr lang="fr-FR" sz="3600" dirty="0"/>
              <a:t>	Harvest and </a:t>
            </a:r>
            <a:r>
              <a:rPr lang="fr-FR" sz="3600" dirty="0" err="1"/>
              <a:t>Alcoholic</a:t>
            </a:r>
            <a:r>
              <a:rPr lang="fr-FR" sz="3600" dirty="0"/>
              <a:t> Fermentation</a:t>
            </a:r>
            <a:endParaRPr lang="fr-FR" sz="1400" dirty="0"/>
          </a:p>
          <a:p>
            <a:pPr marL="0" indent="0">
              <a:buNone/>
            </a:pPr>
            <a:endParaRPr lang="fr-FR" sz="1400" dirty="0"/>
          </a:p>
          <a:p>
            <a:r>
              <a:rPr lang="fr-FR" sz="3600" dirty="0" err="1"/>
              <a:t>October</a:t>
            </a:r>
            <a:r>
              <a:rPr lang="fr-FR" sz="3600" dirty="0"/>
              <a:t> &gt; </a:t>
            </a:r>
            <a:r>
              <a:rPr lang="fr-FR" sz="3600" dirty="0" err="1"/>
              <a:t>December</a:t>
            </a:r>
            <a:r>
              <a:rPr lang="fr-FR" sz="3600" dirty="0"/>
              <a:t> :</a:t>
            </a:r>
          </a:p>
          <a:p>
            <a:pPr marL="457200" lvl="1" indent="0">
              <a:buNone/>
            </a:pPr>
            <a:r>
              <a:rPr lang="fr-FR" sz="3600" dirty="0"/>
              <a:t>    Malo-</a:t>
            </a:r>
            <a:r>
              <a:rPr lang="fr-FR" sz="3600" dirty="0" err="1"/>
              <a:t>lactic</a:t>
            </a:r>
            <a:r>
              <a:rPr lang="fr-FR" sz="3600" dirty="0"/>
              <a:t> Fermentation</a:t>
            </a:r>
            <a:endParaRPr lang="fr-FR" sz="1600" dirty="0"/>
          </a:p>
          <a:p>
            <a:endParaRPr lang="fr-FR" sz="1600" dirty="0"/>
          </a:p>
          <a:p>
            <a:r>
              <a:rPr lang="fr-FR" sz="3600" dirty="0"/>
              <a:t>March/April : Blend</a:t>
            </a:r>
            <a:endParaRPr lang="fr-FR" sz="1600" dirty="0"/>
          </a:p>
          <a:p>
            <a:endParaRPr lang="fr-FR" sz="1600" dirty="0"/>
          </a:p>
          <a:p>
            <a:r>
              <a:rPr lang="fr-FR" sz="3600" dirty="0"/>
              <a:t>May : </a:t>
            </a:r>
            <a:r>
              <a:rPr lang="fr-FR" sz="3600" dirty="0" err="1"/>
              <a:t>Bottling</a:t>
            </a:r>
            <a:endParaRPr lang="fr-FR" sz="3600" dirty="0"/>
          </a:p>
        </p:txBody>
      </p:sp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1D3B131-588F-494C-A663-45AC7A7EA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dirty="0"/>
              <a:t>Le Tirage – The </a:t>
            </a:r>
            <a:r>
              <a:rPr lang="fr-FR" altLang="fr-FR" sz="3600" dirty="0" err="1"/>
              <a:t>Bottling</a:t>
            </a:r>
            <a:endParaRPr lang="fr-FR" altLang="fr-FR" sz="3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BBC912-91A5-44B3-98B6-D85C009BF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96127"/>
            <a:ext cx="8713288" cy="49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61379"/>
      </p:ext>
    </p:extLst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1D3B131-588F-494C-A663-45AC7A7EA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dirty="0"/>
              <a:t>La Capsule – Crown Cap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DE60BA9-F960-4AF6-8928-16B525C952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58888"/>
            <a:ext cx="4572000" cy="5334000"/>
          </a:xfrm>
        </p:spPr>
      </p:pic>
    </p:spTree>
    <p:extLst>
      <p:ext uri="{BB962C8B-B14F-4D97-AF65-F5344CB8AC3E}">
        <p14:creationId xmlns:p14="http://schemas.microsoft.com/office/powerpoint/2010/main" val="2664541219"/>
      </p:ext>
    </p:extLst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A1D3B131-588F-494C-A663-45AC7A7EA0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Les Bouteilles – Storing the Champagne</a:t>
            </a:r>
          </a:p>
        </p:txBody>
      </p:sp>
      <p:pic>
        <p:nvPicPr>
          <p:cNvPr id="39939" name="Picture 7" descr="IMG_9580">
            <a:extLst>
              <a:ext uri="{FF2B5EF4-FFF2-40B4-BE49-F238E27FC236}">
                <a16:creationId xmlns:a16="http://schemas.microsoft.com/office/drawing/2014/main" id="{2E9CE1CD-A29C-4FE7-8C7F-4A2BEBAAF6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052513"/>
            <a:ext cx="7588250" cy="56911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340035"/>
      </p:ext>
    </p:extLst>
  </p:cSld>
  <p:clrMapOvr>
    <a:masterClrMapping/>
  </p:clrMapOvr>
  <p:transition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IMG_7921">
            <a:extLst>
              <a:ext uri="{FF2B5EF4-FFF2-40B4-BE49-F238E27FC236}">
                <a16:creationId xmlns:a16="http://schemas.microsoft.com/office/drawing/2014/main" id="{CA877BE7-AE30-47E8-BAB0-918C55189A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>
            <a:extLst>
              <a:ext uri="{FF2B5EF4-FFF2-40B4-BE49-F238E27FC236}">
                <a16:creationId xmlns:a16="http://schemas.microsoft.com/office/drawing/2014/main" id="{641C9D9C-26BB-4862-8AC6-08155ABE45BB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115888"/>
            <a:ext cx="9144000" cy="836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Vieillissement en Cave  -  Ageing in Cellars</a:t>
            </a:r>
          </a:p>
        </p:txBody>
      </p:sp>
      <p:pic>
        <p:nvPicPr>
          <p:cNvPr id="41987" name="Picture 13">
            <a:extLst>
              <a:ext uri="{FF2B5EF4-FFF2-40B4-BE49-F238E27FC236}">
                <a16:creationId xmlns:a16="http://schemas.microsoft.com/office/drawing/2014/main" id="{4D9FABA6-08E8-45DE-9227-BF014D55EE6C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52500"/>
            <a:ext cx="4105275" cy="2586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17">
            <a:extLst>
              <a:ext uri="{FF2B5EF4-FFF2-40B4-BE49-F238E27FC236}">
                <a16:creationId xmlns:a16="http://schemas.microsoft.com/office/drawing/2014/main" id="{C0F3857B-ACA5-4E48-8F03-2C1F8FEE4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338" y="3429000"/>
            <a:ext cx="568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0">
            <a:extLst>
              <a:ext uri="{FF2B5EF4-FFF2-40B4-BE49-F238E27FC236}">
                <a16:creationId xmlns:a16="http://schemas.microsoft.com/office/drawing/2014/main" id="{F0D98508-9703-4CA6-904D-35BDDC5452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254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Caves Voûtées  -  Old Cellars</a:t>
            </a:r>
          </a:p>
        </p:txBody>
      </p:sp>
      <p:pic>
        <p:nvPicPr>
          <p:cNvPr id="43011" name="Picture 9" descr="Cave">
            <a:extLst>
              <a:ext uri="{FF2B5EF4-FFF2-40B4-BE49-F238E27FC236}">
                <a16:creationId xmlns:a16="http://schemas.microsoft.com/office/drawing/2014/main" id="{B6163FEF-2C2E-4A02-84F8-07706DCC7C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065213"/>
            <a:ext cx="8281988" cy="5703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C884124-5789-403C-8708-BE7B5257D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3419475" cy="17272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Landreville</a:t>
            </a:r>
            <a:br>
              <a:rPr lang="fr-FR" altLang="fr-FR" sz="4800"/>
            </a:br>
            <a:r>
              <a:rPr lang="fr-FR" altLang="fr-FR" sz="4800"/>
              <a:t>Côte des Bar</a:t>
            </a:r>
          </a:p>
        </p:txBody>
      </p:sp>
      <p:pic>
        <p:nvPicPr>
          <p:cNvPr id="5123" name="Picture 5" descr="Carte du vignoble de Champagne">
            <a:extLst>
              <a:ext uri="{FF2B5EF4-FFF2-40B4-BE49-F238E27FC236}">
                <a16:creationId xmlns:a16="http://schemas.microsoft.com/office/drawing/2014/main" id="{E64DB0F9-D58A-45DF-BB38-116FC0C57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115888"/>
            <a:ext cx="5451475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7" descr="champagnejolly (130 sur 189)-3">
            <a:extLst>
              <a:ext uri="{FF2B5EF4-FFF2-40B4-BE49-F238E27FC236}">
                <a16:creationId xmlns:a16="http://schemas.microsoft.com/office/drawing/2014/main" id="{57DF1ECD-B980-4FF6-A9BC-1F6B5340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73238"/>
            <a:ext cx="3227387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8EB69781-460C-46B5-8053-C5C4F6F65F55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9144000" cy="8366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000" dirty="0"/>
              <a:t>Dégorgement à la volée    -   </a:t>
            </a:r>
            <a:r>
              <a:rPr lang="fr-FR" altLang="fr-FR" sz="3000" dirty="0" err="1"/>
              <a:t>Disgorgment</a:t>
            </a:r>
            <a:r>
              <a:rPr lang="fr-FR" altLang="fr-FR" sz="3000" dirty="0"/>
              <a:t> by hand</a:t>
            </a:r>
            <a:br>
              <a:rPr lang="fr-FR" altLang="fr-FR" sz="3000" dirty="0"/>
            </a:br>
            <a:r>
              <a:rPr lang="fr-FR" altLang="fr-FR" sz="3000" dirty="0"/>
              <a:t>traditionnel sans glace    -   </a:t>
            </a:r>
            <a:r>
              <a:rPr lang="fr-FR" altLang="fr-FR" sz="3000" dirty="0" err="1"/>
              <a:t>old</a:t>
            </a:r>
            <a:r>
              <a:rPr lang="fr-FR" altLang="fr-FR" sz="3000" dirty="0"/>
              <a:t> </a:t>
            </a:r>
            <a:r>
              <a:rPr lang="fr-FR" altLang="fr-FR" sz="3000" dirty="0" err="1"/>
              <a:t>method</a:t>
            </a:r>
            <a:r>
              <a:rPr lang="fr-FR" altLang="fr-FR" sz="3000" dirty="0"/>
              <a:t> </a:t>
            </a:r>
            <a:r>
              <a:rPr lang="fr-FR" altLang="fr-FR" sz="3000" dirty="0" err="1"/>
              <a:t>with</a:t>
            </a:r>
            <a:r>
              <a:rPr lang="fr-FR" altLang="fr-FR" sz="3000" dirty="0"/>
              <a:t> no </a:t>
            </a:r>
            <a:r>
              <a:rPr lang="fr-FR" altLang="fr-FR" sz="3000" dirty="0" err="1"/>
              <a:t>ice</a:t>
            </a:r>
            <a:r>
              <a:rPr lang="fr-FR" altLang="fr-FR" sz="3000" dirty="0"/>
              <a:t> </a:t>
            </a:r>
          </a:p>
        </p:txBody>
      </p:sp>
      <p:pic>
        <p:nvPicPr>
          <p:cNvPr id="44035" name="Picture 7" descr="Vendanges 2004 020">
            <a:extLst>
              <a:ext uri="{FF2B5EF4-FFF2-40B4-BE49-F238E27FC236}">
                <a16:creationId xmlns:a16="http://schemas.microsoft.com/office/drawing/2014/main" id="{93BF9BAF-4AF0-49D0-98BF-55A497327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44675"/>
            <a:ext cx="36734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8" descr="Vendanges 2004 021">
            <a:extLst>
              <a:ext uri="{FF2B5EF4-FFF2-40B4-BE49-F238E27FC236}">
                <a16:creationId xmlns:a16="http://schemas.microsoft.com/office/drawing/2014/main" id="{8BF6AC85-7DE5-421A-B676-39AC39300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844675"/>
            <a:ext cx="3671887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11" descr="Vendanges 2004 019">
            <a:extLst>
              <a:ext uri="{FF2B5EF4-FFF2-40B4-BE49-F238E27FC236}">
                <a16:creationId xmlns:a16="http://schemas.microsoft.com/office/drawing/2014/main" id="{F576A323-6547-4ED6-8FBF-E5F65DDC1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844675"/>
            <a:ext cx="3673475" cy="489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7BA9F303-DBB4-4EE5-A5D7-C132CE6E1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984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Dosage de la liqueur – Toping up with Liqueur</a:t>
            </a:r>
          </a:p>
        </p:txBody>
      </p:sp>
      <p:pic>
        <p:nvPicPr>
          <p:cNvPr id="45059" name="Picture 5" descr="Vendanges 2004 022">
            <a:extLst>
              <a:ext uri="{FF2B5EF4-FFF2-40B4-BE49-F238E27FC236}">
                <a16:creationId xmlns:a16="http://schemas.microsoft.com/office/drawing/2014/main" id="{45597DD0-91AF-413C-B42C-7E2101B362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5545137" cy="4162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6" descr="IMG_0434">
            <a:extLst>
              <a:ext uri="{FF2B5EF4-FFF2-40B4-BE49-F238E27FC236}">
                <a16:creationId xmlns:a16="http://schemas.microsoft.com/office/drawing/2014/main" id="{C0C1A388-F21A-4508-A594-C90C34A2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196975"/>
            <a:ext cx="273685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 descr="IMG_0432">
            <a:extLst>
              <a:ext uri="{FF2B5EF4-FFF2-40B4-BE49-F238E27FC236}">
                <a16:creationId xmlns:a16="http://schemas.microsoft.com/office/drawing/2014/main" id="{4CA78444-3DF8-4BF6-9731-BD458D6BA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573463"/>
            <a:ext cx="27717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 Box 8">
            <a:extLst>
              <a:ext uri="{FF2B5EF4-FFF2-40B4-BE49-F238E27FC236}">
                <a16:creationId xmlns:a16="http://schemas.microsoft.com/office/drawing/2014/main" id="{F1734CF5-F7C0-4782-BDF5-B1C84A7E7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9144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="1">
                <a:solidFill>
                  <a:srgbClr val="CC3300"/>
                </a:solidFill>
              </a:rPr>
              <a:t>       	DOSAGE en SUCRE  : 			SUGAR CONTENT :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 b="1">
                <a:solidFill>
                  <a:srgbClr val="CC3300"/>
                </a:solidFill>
              </a:rPr>
              <a:t>          EXTRA PUR = 0 g/l        BRUT = 10 g/l        DEMI-SEC = 43 g/l</a:t>
            </a:r>
          </a:p>
        </p:txBody>
      </p:sp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A8D3CEAB-CCA7-4DC2-BC72-79B5D51C63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Les Bouchons – The Corks</a:t>
            </a:r>
          </a:p>
        </p:txBody>
      </p:sp>
      <p:pic>
        <p:nvPicPr>
          <p:cNvPr id="46083" name="Picture 8" descr="IMG_0166">
            <a:extLst>
              <a:ext uri="{FF2B5EF4-FFF2-40B4-BE49-F238E27FC236}">
                <a16:creationId xmlns:a16="http://schemas.microsoft.com/office/drawing/2014/main" id="{1BF20A34-06C0-49FF-9763-6FCB77D95A7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92150"/>
            <a:ext cx="8135938" cy="6102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EE443CEA-B9FD-4C79-BF7C-40D739F9AB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984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Détail du Bouchage – Details of the corking</a:t>
            </a:r>
          </a:p>
        </p:txBody>
      </p:sp>
      <p:pic>
        <p:nvPicPr>
          <p:cNvPr id="47107" name="Picture 7" descr="IMG_0442">
            <a:extLst>
              <a:ext uri="{FF2B5EF4-FFF2-40B4-BE49-F238E27FC236}">
                <a16:creationId xmlns:a16="http://schemas.microsoft.com/office/drawing/2014/main" id="{F361BB23-D8FF-4A3B-9B39-4086AD48DA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827213"/>
            <a:ext cx="5688013" cy="42656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8" descr="IMG_0124">
            <a:extLst>
              <a:ext uri="{FF2B5EF4-FFF2-40B4-BE49-F238E27FC236}">
                <a16:creationId xmlns:a16="http://schemas.microsoft.com/office/drawing/2014/main" id="{D97441FF-602D-47C5-94D8-2B60180C8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1987550"/>
            <a:ext cx="2916237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3">
            <a:extLst>
              <a:ext uri="{FF2B5EF4-FFF2-40B4-BE49-F238E27FC236}">
                <a16:creationId xmlns:a16="http://schemas.microsoft.com/office/drawing/2014/main" id="{E20D281B-359E-4D6D-803A-8A95C7B117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53975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Bouchon – Cork</a:t>
            </a:r>
          </a:p>
        </p:txBody>
      </p:sp>
      <p:pic>
        <p:nvPicPr>
          <p:cNvPr id="48131" name="Picture 8" descr="Pressoir 061-2">
            <a:extLst>
              <a:ext uri="{FF2B5EF4-FFF2-40B4-BE49-F238E27FC236}">
                <a16:creationId xmlns:a16="http://schemas.microsoft.com/office/drawing/2014/main" id="{2871F685-5623-4D6C-B42F-C667D202D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688" y="1628775"/>
            <a:ext cx="305117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9" descr="Pressoir 063-2">
            <a:extLst>
              <a:ext uri="{FF2B5EF4-FFF2-40B4-BE49-F238E27FC236}">
                <a16:creationId xmlns:a16="http://schemas.microsoft.com/office/drawing/2014/main" id="{8E0AB714-16DD-4793-991C-A614EC97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628775"/>
            <a:ext cx="2759075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0" descr="Pressoir 062-2">
            <a:extLst>
              <a:ext uri="{FF2B5EF4-FFF2-40B4-BE49-F238E27FC236}">
                <a16:creationId xmlns:a16="http://schemas.microsoft.com/office/drawing/2014/main" id="{403B71BA-F4EF-42D4-A757-77C5C1CDA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628775"/>
            <a:ext cx="2916238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Text Box 11">
            <a:extLst>
              <a:ext uri="{FF2B5EF4-FFF2-40B4-BE49-F238E27FC236}">
                <a16:creationId xmlns:a16="http://schemas.microsoft.com/office/drawing/2014/main" id="{3788F4EB-55EA-4530-883D-098251C9D4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" y="5805488"/>
            <a:ext cx="26638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3600"/>
              <a:t>New</a:t>
            </a:r>
          </a:p>
        </p:txBody>
      </p:sp>
      <p:sp>
        <p:nvSpPr>
          <p:cNvPr id="48135" name="Text Box 12">
            <a:extLst>
              <a:ext uri="{FF2B5EF4-FFF2-40B4-BE49-F238E27FC236}">
                <a16:creationId xmlns:a16="http://schemas.microsoft.com/office/drawing/2014/main" id="{03C4B12D-2468-4EE7-87B3-7EC585AC4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63" y="5876925"/>
            <a:ext cx="28082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3600"/>
              <a:t>+ 10 years</a:t>
            </a:r>
          </a:p>
        </p:txBody>
      </p:sp>
      <p:sp>
        <p:nvSpPr>
          <p:cNvPr id="48136" name="Text Box 13">
            <a:extLst>
              <a:ext uri="{FF2B5EF4-FFF2-40B4-BE49-F238E27FC236}">
                <a16:creationId xmlns:a16="http://schemas.microsoft.com/office/drawing/2014/main" id="{B9B59E9F-DACF-4F20-9A16-6D1C3A1E4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5876925"/>
            <a:ext cx="30241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3600"/>
              <a:t>1 – 5 years</a:t>
            </a:r>
          </a:p>
        </p:txBody>
      </p:sp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A42E502F-7A75-49E9-B01D-7A8429BAB9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53975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Muselage  –  Metal Cap</a:t>
            </a:r>
          </a:p>
        </p:txBody>
      </p:sp>
      <p:pic>
        <p:nvPicPr>
          <p:cNvPr id="49155" name="Picture 5" descr="IMG_0457">
            <a:extLst>
              <a:ext uri="{FF2B5EF4-FFF2-40B4-BE49-F238E27FC236}">
                <a16:creationId xmlns:a16="http://schemas.microsoft.com/office/drawing/2014/main" id="{657F4007-8C94-4A75-A3C4-08BDDE3687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13" y="981075"/>
            <a:ext cx="7589837" cy="5692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2" descr="IMG_0566">
            <a:extLst>
              <a:ext uri="{FF2B5EF4-FFF2-40B4-BE49-F238E27FC236}">
                <a16:creationId xmlns:a16="http://schemas.microsoft.com/office/drawing/2014/main" id="{3E79A5F0-571A-417D-8420-59976969E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1196975"/>
            <a:ext cx="205105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3" descr="IMG_0567">
            <a:extLst>
              <a:ext uri="{FF2B5EF4-FFF2-40B4-BE49-F238E27FC236}">
                <a16:creationId xmlns:a16="http://schemas.microsoft.com/office/drawing/2014/main" id="{DECEE37D-9CCF-44AE-A834-3F91328C5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997200"/>
            <a:ext cx="20415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24" descr="IMG_0568">
            <a:extLst>
              <a:ext uri="{FF2B5EF4-FFF2-40B4-BE49-F238E27FC236}">
                <a16:creationId xmlns:a16="http://schemas.microsoft.com/office/drawing/2014/main" id="{629DF5D0-14AA-4A50-B4E3-DD59FB90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008313"/>
            <a:ext cx="2038350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5" descr="IMG_0569">
            <a:extLst>
              <a:ext uri="{FF2B5EF4-FFF2-40B4-BE49-F238E27FC236}">
                <a16:creationId xmlns:a16="http://schemas.microsoft.com/office/drawing/2014/main" id="{B00BA72E-5467-45F9-A397-94DCBAB74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3006725"/>
            <a:ext cx="2033588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6" descr="IMG_0570">
            <a:extLst>
              <a:ext uri="{FF2B5EF4-FFF2-40B4-BE49-F238E27FC236}">
                <a16:creationId xmlns:a16="http://schemas.microsoft.com/office/drawing/2014/main" id="{F6B8E8A4-1702-4838-B0E1-03AEFC6B7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300" y="2978150"/>
            <a:ext cx="20637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27" descr="IMG_0571">
            <a:extLst>
              <a:ext uri="{FF2B5EF4-FFF2-40B4-BE49-F238E27FC236}">
                <a16:creationId xmlns:a16="http://schemas.microsoft.com/office/drawing/2014/main" id="{ED191C3B-C833-48B6-85D5-57A33567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68863"/>
            <a:ext cx="21066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28" descr="IMG_0572">
            <a:extLst>
              <a:ext uri="{FF2B5EF4-FFF2-40B4-BE49-F238E27FC236}">
                <a16:creationId xmlns:a16="http://schemas.microsoft.com/office/drawing/2014/main" id="{02147392-057A-4882-8339-C8C2253CB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868863"/>
            <a:ext cx="2020887" cy="17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29" descr="IMG_0573">
            <a:extLst>
              <a:ext uri="{FF2B5EF4-FFF2-40B4-BE49-F238E27FC236}">
                <a16:creationId xmlns:a16="http://schemas.microsoft.com/office/drawing/2014/main" id="{8B32ADB8-32B0-48C4-BE93-B48807D4D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4868863"/>
            <a:ext cx="202406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6" name="Picture 30" descr="IMG_0574">
            <a:extLst>
              <a:ext uri="{FF2B5EF4-FFF2-40B4-BE49-F238E27FC236}">
                <a16:creationId xmlns:a16="http://schemas.microsoft.com/office/drawing/2014/main" id="{A49FD0D2-81EB-4582-A2D7-1D5A2F63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4868863"/>
            <a:ext cx="2081212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31" descr="IMG_0563">
            <a:extLst>
              <a:ext uri="{FF2B5EF4-FFF2-40B4-BE49-F238E27FC236}">
                <a16:creationId xmlns:a16="http://schemas.microsoft.com/office/drawing/2014/main" id="{1EF6E783-A2D0-4635-A478-DE1FDB5EE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96975"/>
            <a:ext cx="1944688" cy="165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8" name="Picture 32" descr="IMG_0564">
            <a:extLst>
              <a:ext uri="{FF2B5EF4-FFF2-40B4-BE49-F238E27FC236}">
                <a16:creationId xmlns:a16="http://schemas.microsoft.com/office/drawing/2014/main" id="{E2B5826C-F41E-4393-9561-3126C946A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196975"/>
            <a:ext cx="205422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9" name="Picture 33" descr="IMG_0565">
            <a:extLst>
              <a:ext uri="{FF2B5EF4-FFF2-40B4-BE49-F238E27FC236}">
                <a16:creationId xmlns:a16="http://schemas.microsoft.com/office/drawing/2014/main" id="{79273B13-7654-4FF1-BBDA-6BBCF612A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96975"/>
            <a:ext cx="2003425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90" name="Rectangle 34">
            <a:extLst>
              <a:ext uri="{FF2B5EF4-FFF2-40B4-BE49-F238E27FC236}">
                <a16:creationId xmlns:a16="http://schemas.microsoft.com/office/drawing/2014/main" id="{4E370289-6038-40E9-9B47-3AB96BD534B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468313" y="12541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Capsules</a:t>
            </a:r>
          </a:p>
        </p:txBody>
      </p:sp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>
            <a:extLst>
              <a:ext uri="{FF2B5EF4-FFF2-40B4-BE49-F238E27FC236}">
                <a16:creationId xmlns:a16="http://schemas.microsoft.com/office/drawing/2014/main" id="{0381832C-3440-4C88-BC7E-D92D89D4AB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Le Muselet Y :</a:t>
            </a:r>
          </a:p>
        </p:txBody>
      </p:sp>
      <p:sp>
        <p:nvSpPr>
          <p:cNvPr id="51203" name="Rectangle 5">
            <a:extLst>
              <a:ext uri="{FF2B5EF4-FFF2-40B4-BE49-F238E27FC236}">
                <a16:creationId xmlns:a16="http://schemas.microsoft.com/office/drawing/2014/main" id="{A044D9D7-35E3-4ABC-8B7B-9CC472455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700213"/>
            <a:ext cx="8785225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5400" b="1">
                <a:latin typeface="MarriageScript" pitchFamily="2" charset="0"/>
              </a:rPr>
              <a:t>5 Patents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5400" b="1">
                <a:latin typeface="MarriageScript" pitchFamily="2" charset="0"/>
              </a:rPr>
              <a:t>5 Years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5400" b="1">
                <a:latin typeface="MarriageScript" pitchFamily="2" charset="0"/>
              </a:rPr>
              <a:t>1 machine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5400" b="1">
                <a:latin typeface="MarriageScript" pitchFamily="2" charset="0"/>
              </a:rPr>
              <a:t>1 trademark</a:t>
            </a:r>
          </a:p>
        </p:txBody>
      </p:sp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">
            <a:extLst>
              <a:ext uri="{FF2B5EF4-FFF2-40B4-BE49-F238E27FC236}">
                <a16:creationId xmlns:a16="http://schemas.microsoft.com/office/drawing/2014/main" id="{320AD3C6-D61D-49C2-9439-FCD422595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1557338"/>
            <a:ext cx="6111875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Rectangle 4">
            <a:extLst>
              <a:ext uri="{FF2B5EF4-FFF2-40B4-BE49-F238E27FC236}">
                <a16:creationId xmlns:a16="http://schemas.microsoft.com/office/drawing/2014/main" id="{F611EAD7-9D91-4E77-9339-00E15BAA0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Le Muselet Y :</a:t>
            </a:r>
          </a:p>
        </p:txBody>
      </p:sp>
      <p:sp>
        <p:nvSpPr>
          <p:cNvPr id="52228" name="Rectangle 5">
            <a:extLst>
              <a:ext uri="{FF2B5EF4-FFF2-40B4-BE49-F238E27FC236}">
                <a16:creationId xmlns:a16="http://schemas.microsoft.com/office/drawing/2014/main" id="{72A842B9-E022-4343-BD04-C564727F5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196975"/>
            <a:ext cx="34194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Saving :</a:t>
            </a:r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41,30 %</a:t>
            </a: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in wire</a:t>
            </a:r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90 % </a:t>
            </a: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in Energy</a:t>
            </a:r>
          </a:p>
        </p:txBody>
      </p:sp>
    </p:spTree>
  </p:cSld>
  <p:clrMapOvr>
    <a:masterClrMapping/>
  </p:clrMapOvr>
  <p:transition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3">
            <a:extLst>
              <a:ext uri="{FF2B5EF4-FFF2-40B4-BE49-F238E27FC236}">
                <a16:creationId xmlns:a16="http://schemas.microsoft.com/office/drawing/2014/main" id="{6FCFD58A-3B99-4EBE-A9CB-83FCA530D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74725"/>
            <a:ext cx="4464050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4">
            <a:extLst>
              <a:ext uri="{FF2B5EF4-FFF2-40B4-BE49-F238E27FC236}">
                <a16:creationId xmlns:a16="http://schemas.microsoft.com/office/drawing/2014/main" id="{3FF36B05-6957-45D2-AA8B-42A6749B8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Le Muselet Y :</a:t>
            </a:r>
          </a:p>
        </p:txBody>
      </p:sp>
      <p:sp>
        <p:nvSpPr>
          <p:cNvPr id="53252" name="Rectangle 5">
            <a:extLst>
              <a:ext uri="{FF2B5EF4-FFF2-40B4-BE49-F238E27FC236}">
                <a16:creationId xmlns:a16="http://schemas.microsoft.com/office/drawing/2014/main" id="{F02D0CA1-6647-4646-AC7B-1661FB16D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196975"/>
            <a:ext cx="4427537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Use :</a:t>
            </a:r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endParaRPr lang="fr-FR" altLang="fr-FR" sz="2400" b="1">
              <a:latin typeface="MarriageScript" pitchFamily="2" charset="0"/>
            </a:endParaRP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Same way</a:t>
            </a: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=</a:t>
            </a:r>
          </a:p>
          <a:p>
            <a:pPr algn="ctr" eaLnBrk="1" hangingPunct="1"/>
            <a:r>
              <a:rPr lang="fr-FR" altLang="fr-FR" sz="5400" b="1">
                <a:latin typeface="MarriageScript" pitchFamily="2" charset="0"/>
              </a:rPr>
              <a:t>No change for the customer</a:t>
            </a:r>
          </a:p>
        </p:txBody>
      </p:sp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6">
            <a:extLst>
              <a:ext uri="{FF2B5EF4-FFF2-40B4-BE49-F238E27FC236}">
                <a16:creationId xmlns:a16="http://schemas.microsoft.com/office/drawing/2014/main" id="{2C6714A8-1EF3-4FE5-84A8-996BF7058D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30802" y="0"/>
            <a:ext cx="5313198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Côte des Bar</a:t>
            </a:r>
          </a:p>
        </p:txBody>
      </p:sp>
      <p:sp>
        <p:nvSpPr>
          <p:cNvPr id="6150" name="Text Box 19">
            <a:extLst>
              <a:ext uri="{FF2B5EF4-FFF2-40B4-BE49-F238E27FC236}">
                <a16:creationId xmlns:a16="http://schemas.microsoft.com/office/drawing/2014/main" id="{3867A8B3-693F-4439-AE3E-837576135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3496" y="4331789"/>
            <a:ext cx="4376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fr-FR" altLang="fr-FR" sz="4000" dirty="0">
                <a:solidFill>
                  <a:schemeClr val="tx2"/>
                </a:solidFill>
                <a:latin typeface="MarriageScript" pitchFamily="2" charset="0"/>
              </a:rPr>
              <a:t>Pierre-Auguste Renoir</a:t>
            </a:r>
          </a:p>
          <a:p>
            <a:pPr algn="ctr" eaLnBrk="1" hangingPunct="1">
              <a:spcBef>
                <a:spcPts val="0"/>
              </a:spcBef>
            </a:pPr>
            <a:r>
              <a:rPr lang="fr-FR" altLang="fr-FR" sz="4000" dirty="0">
                <a:solidFill>
                  <a:schemeClr val="tx2"/>
                </a:solidFill>
                <a:latin typeface="MarriageScript" pitchFamily="2" charset="0"/>
              </a:rPr>
              <a:t>1841 - 1919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109B490-84E0-422D-9F0D-D5D057257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3496" y="876226"/>
            <a:ext cx="4495333" cy="33715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1C92EF-FD9A-4694-9022-683D53FA3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23" y="116632"/>
            <a:ext cx="3640979" cy="2269202"/>
          </a:xfrm>
          <a:prstGeom prst="rect">
            <a:avLst/>
          </a:prstGeom>
        </p:spPr>
      </p:pic>
      <p:sp>
        <p:nvSpPr>
          <p:cNvPr id="13" name="Text Box 19">
            <a:extLst>
              <a:ext uri="{FF2B5EF4-FFF2-40B4-BE49-F238E27FC236}">
                <a16:creationId xmlns:a16="http://schemas.microsoft.com/office/drawing/2014/main" id="{54150D67-DDEE-4EC3-94E4-2A045CE62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01" y="2561976"/>
            <a:ext cx="364557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fr-FR" altLang="fr-FR" sz="4000" dirty="0">
                <a:solidFill>
                  <a:schemeClr val="tx2"/>
                </a:solidFill>
                <a:latin typeface="MarriageScript" pitchFamily="2" charset="0"/>
              </a:rPr>
              <a:t>AOP  Chaource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7003BBD-8E9E-4900-85E3-C23AD71E6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71" y="3429000"/>
            <a:ext cx="2263409" cy="3128504"/>
          </a:xfrm>
          <a:prstGeom prst="rect">
            <a:avLst/>
          </a:prstGeom>
        </p:spPr>
      </p:pic>
      <p:sp>
        <p:nvSpPr>
          <p:cNvPr id="15" name="Text Box 19">
            <a:extLst>
              <a:ext uri="{FF2B5EF4-FFF2-40B4-BE49-F238E27FC236}">
                <a16:creationId xmlns:a16="http://schemas.microsoft.com/office/drawing/2014/main" id="{11954C2F-BEFE-4F90-9FDD-A32E296DC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3180" y="5450231"/>
            <a:ext cx="437628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fr-FR" altLang="fr-FR" sz="4000" dirty="0">
                <a:solidFill>
                  <a:schemeClr val="tx2"/>
                </a:solidFill>
                <a:latin typeface="MarriageScript" pitchFamily="2" charset="0"/>
              </a:rPr>
              <a:t>Charles de Gaulle</a:t>
            </a:r>
          </a:p>
          <a:p>
            <a:pPr algn="ctr" eaLnBrk="1" hangingPunct="1">
              <a:spcBef>
                <a:spcPts val="0"/>
              </a:spcBef>
            </a:pPr>
            <a:r>
              <a:rPr lang="fr-FR" altLang="fr-FR" sz="4000" dirty="0">
                <a:solidFill>
                  <a:schemeClr val="tx2"/>
                </a:solidFill>
                <a:latin typeface="MarriageScript" pitchFamily="2" charset="0"/>
              </a:rPr>
              <a:t>1890 – 1970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/>
      <p:bldP spid="13" grpId="0"/>
      <p:bldP spid="15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4">
            <a:extLst>
              <a:ext uri="{FF2B5EF4-FFF2-40B4-BE49-F238E27FC236}">
                <a16:creationId xmlns:a16="http://schemas.microsoft.com/office/drawing/2014/main" id="{F611EAD7-9D91-4E77-9339-00E15BAA0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dirty="0"/>
              <a:t>Le Muselet Yo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B0B202-A78A-4FF3-80E2-7782C1BA1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628800"/>
            <a:ext cx="3509659" cy="46762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25E83B8-9F25-4F01-86F7-4EE7F3B6E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036408"/>
            <a:ext cx="450060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68013"/>
      </p:ext>
    </p:extLst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A8ACBC2-998D-4423-A617-30A3957F45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42875"/>
            <a:ext cx="9144000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800"/>
              <a:t>Habillage  -  Labelling</a:t>
            </a:r>
          </a:p>
        </p:txBody>
      </p:sp>
      <p:pic>
        <p:nvPicPr>
          <p:cNvPr id="54275" name="Picture 6" descr="IMG_9488">
            <a:extLst>
              <a:ext uri="{FF2B5EF4-FFF2-40B4-BE49-F238E27FC236}">
                <a16:creationId xmlns:a16="http://schemas.microsoft.com/office/drawing/2014/main" id="{92EEE2DE-0885-4C5F-B594-08BC46BC859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008063"/>
            <a:ext cx="3035300" cy="2276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" descr="IMG_0149">
            <a:extLst>
              <a:ext uri="{FF2B5EF4-FFF2-40B4-BE49-F238E27FC236}">
                <a16:creationId xmlns:a16="http://schemas.microsoft.com/office/drawing/2014/main" id="{E4B56EBA-5F21-4F1A-B171-463BD7D9C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716338"/>
            <a:ext cx="2162175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8" descr="IMG_0037">
            <a:extLst>
              <a:ext uri="{FF2B5EF4-FFF2-40B4-BE49-F238E27FC236}">
                <a16:creationId xmlns:a16="http://schemas.microsoft.com/office/drawing/2014/main" id="{AADF779D-1C7E-4DC6-A8E7-4EF3F37B5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981075"/>
            <a:ext cx="4264025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3C358E2-4B3B-47B9-B82D-5E6D585FE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7651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/>
              <a:t>Bouteille Spéciale  -  Patented Bottle</a:t>
            </a:r>
          </a:p>
        </p:txBody>
      </p:sp>
      <p:sp>
        <p:nvSpPr>
          <p:cNvPr id="55299" name="Text Box 8">
            <a:extLst>
              <a:ext uri="{FF2B5EF4-FFF2-40B4-BE49-F238E27FC236}">
                <a16:creationId xmlns:a16="http://schemas.microsoft.com/office/drawing/2014/main" id="{25EE0B42-3524-4AE5-BFB1-5AAB47F5F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06057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/>
          </a:p>
        </p:txBody>
      </p:sp>
      <p:pic>
        <p:nvPicPr>
          <p:cNvPr id="55300" name="Picture 9" descr="Copie (2) de IMG_9855-2">
            <a:extLst>
              <a:ext uri="{FF2B5EF4-FFF2-40B4-BE49-F238E27FC236}">
                <a16:creationId xmlns:a16="http://schemas.microsoft.com/office/drawing/2014/main" id="{069D6984-6722-4B3D-ABFE-9BC0BD73F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2016125" cy="519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0" descr="IMG_0119-2">
            <a:extLst>
              <a:ext uri="{FF2B5EF4-FFF2-40B4-BE49-F238E27FC236}">
                <a16:creationId xmlns:a16="http://schemas.microsoft.com/office/drawing/2014/main" id="{A0F46F42-0461-4240-ABEB-6C587BC8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052513"/>
            <a:ext cx="20558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1" descr="BDN BRUT DETOUR BD">
            <a:extLst>
              <a:ext uri="{FF2B5EF4-FFF2-40B4-BE49-F238E27FC236}">
                <a16:creationId xmlns:a16="http://schemas.microsoft.com/office/drawing/2014/main" id="{348EBB76-8E63-46E0-8B2B-08E32CBC4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692150"/>
            <a:ext cx="2301875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12">
            <a:extLst>
              <a:ext uri="{FF2B5EF4-FFF2-40B4-BE49-F238E27FC236}">
                <a16:creationId xmlns:a16="http://schemas.microsoft.com/office/drawing/2014/main" id="{D9B8B8FA-DF3F-40B9-9609-800B348F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550" y="638175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1865</a:t>
            </a:r>
          </a:p>
        </p:txBody>
      </p:sp>
      <p:sp>
        <p:nvSpPr>
          <p:cNvPr id="55304" name="Text Box 13">
            <a:extLst>
              <a:ext uri="{FF2B5EF4-FFF2-40B4-BE49-F238E27FC236}">
                <a16:creationId xmlns:a16="http://schemas.microsoft.com/office/drawing/2014/main" id="{B5189172-5F84-4F0F-81F7-E490BABC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175" y="638175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2006</a:t>
            </a:r>
          </a:p>
        </p:txBody>
      </p:sp>
      <p:sp>
        <p:nvSpPr>
          <p:cNvPr id="55305" name="Text Box 14">
            <a:extLst>
              <a:ext uri="{FF2B5EF4-FFF2-40B4-BE49-F238E27FC236}">
                <a16:creationId xmlns:a16="http://schemas.microsoft.com/office/drawing/2014/main" id="{8D5D84AF-77A0-4607-81B7-C2BCB399D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413" y="6375400"/>
            <a:ext cx="1655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Now</a:t>
            </a:r>
          </a:p>
        </p:txBody>
      </p:sp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3C358E2-4B3B-47B9-B82D-5E6D585FE1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76517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000" dirty="0"/>
              <a:t>Bouteille Spéciale  -  </a:t>
            </a:r>
            <a:r>
              <a:rPr lang="fr-FR" altLang="fr-FR" sz="4000" dirty="0" err="1"/>
              <a:t>Patented</a:t>
            </a:r>
            <a:r>
              <a:rPr lang="fr-FR" altLang="fr-FR" sz="4000" dirty="0"/>
              <a:t> </a:t>
            </a:r>
            <a:r>
              <a:rPr lang="fr-FR" altLang="fr-FR" sz="4000" dirty="0" err="1"/>
              <a:t>Bottle</a:t>
            </a:r>
            <a:endParaRPr lang="fr-FR" altLang="fr-FR" sz="4000" dirty="0"/>
          </a:p>
        </p:txBody>
      </p:sp>
      <p:sp>
        <p:nvSpPr>
          <p:cNvPr id="55299" name="Text Box 8">
            <a:extLst>
              <a:ext uri="{FF2B5EF4-FFF2-40B4-BE49-F238E27FC236}">
                <a16:creationId xmlns:a16="http://schemas.microsoft.com/office/drawing/2014/main" id="{25EE0B42-3524-4AE5-BFB1-5AAB47F5F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575" y="206057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fr-FR" altLang="fr-FR"/>
          </a:p>
        </p:txBody>
      </p:sp>
      <p:pic>
        <p:nvPicPr>
          <p:cNvPr id="55301" name="Picture 10" descr="IMG_0119-2">
            <a:extLst>
              <a:ext uri="{FF2B5EF4-FFF2-40B4-BE49-F238E27FC236}">
                <a16:creationId xmlns:a16="http://schemas.microsoft.com/office/drawing/2014/main" id="{A0F46F42-0461-4240-ABEB-6C587BC86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529"/>
            <a:ext cx="20558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 Box 13">
            <a:extLst>
              <a:ext uri="{FF2B5EF4-FFF2-40B4-BE49-F238E27FC236}">
                <a16:creationId xmlns:a16="http://schemas.microsoft.com/office/drawing/2014/main" id="{B5189172-5F84-4F0F-81F7-E490BABC4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923" y="6258829"/>
            <a:ext cx="74511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 dirty="0"/>
              <a:t>2006</a:t>
            </a:r>
          </a:p>
        </p:txBody>
      </p:sp>
      <p:sp>
        <p:nvSpPr>
          <p:cNvPr id="55305" name="Text Box 14">
            <a:extLst>
              <a:ext uri="{FF2B5EF4-FFF2-40B4-BE49-F238E27FC236}">
                <a16:creationId xmlns:a16="http://schemas.microsoft.com/office/drawing/2014/main" id="{8D5D84AF-77A0-4607-81B7-C2BCB399D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5235" y="6256336"/>
            <a:ext cx="74511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 dirty="0" err="1"/>
              <a:t>Now</a:t>
            </a:r>
            <a:endParaRPr lang="fr-FR" altLang="fr-FR" b="1" dirty="0"/>
          </a:p>
        </p:txBody>
      </p:sp>
      <p:pic>
        <p:nvPicPr>
          <p:cNvPr id="10" name="Picture 10" descr="IMG_0119-2">
            <a:extLst>
              <a:ext uri="{FF2B5EF4-FFF2-40B4-BE49-F238E27FC236}">
                <a16:creationId xmlns:a16="http://schemas.microsoft.com/office/drawing/2014/main" id="{36E6ED34-FBC3-4377-934D-40597BC2F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03" y="904875"/>
            <a:ext cx="20558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DF856AF5-FC1E-4949-8E16-5513E8373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389" y="1184152"/>
            <a:ext cx="3449214" cy="221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latin typeface="MarriageScript" pitchFamily="2" charset="0"/>
              </a:defRPr>
            </a:lvl9pPr>
          </a:lstStyle>
          <a:p>
            <a:pPr eaLnBrk="1" hangingPunct="1"/>
            <a:r>
              <a:rPr lang="fr-FR" altLang="fr-FR" sz="6000" kern="0" dirty="0"/>
              <a:t>New </a:t>
            </a:r>
            <a:r>
              <a:rPr lang="fr-FR" altLang="fr-FR" sz="6000" kern="0" dirty="0" err="1"/>
              <a:t>shape</a:t>
            </a:r>
            <a:endParaRPr lang="fr-FR" altLang="fr-FR" sz="6000" kern="0" dirty="0"/>
          </a:p>
          <a:p>
            <a:pPr eaLnBrk="1" hangingPunct="1"/>
            <a:r>
              <a:rPr lang="fr-FR" altLang="fr-FR" sz="6000" kern="0" dirty="0"/>
              <a:t>- 80 g / </a:t>
            </a:r>
            <a:r>
              <a:rPr lang="fr-FR" altLang="fr-FR" sz="6000" kern="0" dirty="0" err="1"/>
              <a:t>bt</a:t>
            </a:r>
            <a:endParaRPr lang="fr-FR" altLang="fr-FR" sz="6000" kern="0" dirty="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D17405D4-007D-4D9F-83F3-9B7CFBB8C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441182"/>
            <a:ext cx="3416795" cy="3362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4721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6FDA35A-713B-439B-AD94-6D2BD2518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Caisses de 6 Export  –  Cases of 6 bottles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56F7FD-98D0-42D6-A709-303D6EA31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365618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26FDA35A-713B-439B-AD94-6D2BD25186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6988"/>
            <a:ext cx="91440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/>
              <a:t>Caisses de 6 Export  –  Cases of 6 bottles</a:t>
            </a:r>
          </a:p>
        </p:txBody>
      </p:sp>
      <p:pic>
        <p:nvPicPr>
          <p:cNvPr id="56323" name="Picture 4" descr="IMG_0402-2">
            <a:extLst>
              <a:ext uri="{FF2B5EF4-FFF2-40B4-BE49-F238E27FC236}">
                <a16:creationId xmlns:a16="http://schemas.microsoft.com/office/drawing/2014/main" id="{4007672E-6077-404F-A6D9-46B53E959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808038"/>
            <a:ext cx="7883525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362636"/>
      </p:ext>
    </p:extLst>
  </p:cSld>
  <p:clrMapOvr>
    <a:masterClrMapping/>
  </p:clrMapOvr>
  <p:transition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B484990-BF07-4952-94C5-C0AC38769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9843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Les Marchés  - The Markets</a:t>
            </a:r>
          </a:p>
        </p:txBody>
      </p:sp>
      <p:sp>
        <p:nvSpPr>
          <p:cNvPr id="57347" name="Rectangle 5">
            <a:extLst>
              <a:ext uri="{FF2B5EF4-FFF2-40B4-BE49-F238E27FC236}">
                <a16:creationId xmlns:a16="http://schemas.microsoft.com/office/drawing/2014/main" id="{900F1245-28FB-4BDF-B49A-50D08F71E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700213"/>
            <a:ext cx="3203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u="sng">
                <a:solidFill>
                  <a:schemeClr val="tx2"/>
                </a:solidFill>
                <a:latin typeface="Palatino Linotype" panose="02040502050505030304" pitchFamily="18" charset="0"/>
              </a:rPr>
              <a:t>France  40 %</a:t>
            </a:r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3B7B4677-D362-490B-8E53-CC1345E0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525" y="1989138"/>
            <a:ext cx="30257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b="1">
                <a:solidFill>
                  <a:schemeClr val="tx2"/>
                </a:solidFill>
                <a:latin typeface="Palatino Linotype" panose="02040502050505030304" pitchFamily="18" charset="0"/>
              </a:rPr>
              <a:t>Japan</a:t>
            </a:r>
          </a:p>
          <a:p>
            <a:pPr algn="ctr" eaLnBrk="1" hangingPunct="1">
              <a:lnSpc>
                <a:spcPct val="150000"/>
              </a:lnSpc>
            </a:pPr>
            <a: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  <a:t>UK</a:t>
            </a:r>
            <a:b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  <a:t>Denmark</a:t>
            </a:r>
            <a:b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  <a:t>Netherlands</a:t>
            </a:r>
            <a:b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r>
              <a:rPr lang="fr-FR" altLang="fr-FR" sz="4000">
                <a:solidFill>
                  <a:schemeClr val="tx2"/>
                </a:solidFill>
                <a:latin typeface="Palatino Linotype" panose="02040502050505030304" pitchFamily="18" charset="0"/>
              </a:rPr>
              <a:t>Germany</a:t>
            </a:r>
          </a:p>
        </p:txBody>
      </p:sp>
      <p:sp>
        <p:nvSpPr>
          <p:cNvPr id="57349" name="Rectangle 8">
            <a:extLst>
              <a:ext uri="{FF2B5EF4-FFF2-40B4-BE49-F238E27FC236}">
                <a16:creationId xmlns:a16="http://schemas.microsoft.com/office/drawing/2014/main" id="{8DD25EA7-4EE4-4EBC-B741-7F3FE9B8E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1196975"/>
            <a:ext cx="320357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u="sng">
                <a:solidFill>
                  <a:schemeClr val="tx2"/>
                </a:solidFill>
                <a:latin typeface="Palatino Linotype" panose="02040502050505030304" pitchFamily="18" charset="0"/>
              </a:rPr>
              <a:t>Export    60 %</a:t>
            </a:r>
          </a:p>
        </p:txBody>
      </p:sp>
      <p:pic>
        <p:nvPicPr>
          <p:cNvPr id="57350" name="Picture 14" descr="71271244">
            <a:extLst>
              <a:ext uri="{FF2B5EF4-FFF2-40B4-BE49-F238E27FC236}">
                <a16:creationId xmlns:a16="http://schemas.microsoft.com/office/drawing/2014/main" id="{E661DB20-6963-451E-9F42-8C3D92C5F6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4824412" cy="3622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">
            <a:extLst>
              <a:ext uri="{FF2B5EF4-FFF2-40B4-BE49-F238E27FC236}">
                <a16:creationId xmlns:a16="http://schemas.microsoft.com/office/drawing/2014/main" id="{51DB7911-EC4D-47AC-AC39-A09F670AF1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4450"/>
            <a:ext cx="6588125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Blanc de Noirs  Brut</a:t>
            </a:r>
            <a:br>
              <a:rPr lang="fr-FR" altLang="fr-FR"/>
            </a:br>
            <a:endParaRPr lang="fr-FR" altLang="fr-FR"/>
          </a:p>
        </p:txBody>
      </p:sp>
      <p:pic>
        <p:nvPicPr>
          <p:cNvPr id="58371" name="Picture 20" descr="BDN BRUT DETOUR BD">
            <a:extLst>
              <a:ext uri="{FF2B5EF4-FFF2-40B4-BE49-F238E27FC236}">
                <a16:creationId xmlns:a16="http://schemas.microsoft.com/office/drawing/2014/main" id="{C49554EA-E02A-4E49-9219-73258FC5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7050" y="1397000"/>
            <a:ext cx="2179638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21" descr="DEMI BDN DETOUR HD BD">
            <a:extLst>
              <a:ext uri="{FF2B5EF4-FFF2-40B4-BE49-F238E27FC236}">
                <a16:creationId xmlns:a16="http://schemas.microsoft.com/office/drawing/2014/main" id="{171EDB9A-5C25-4D95-BDBF-2A67A1473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565400"/>
            <a:ext cx="1404938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3" descr="MAGNUM BDN DETOUR BD">
            <a:extLst>
              <a:ext uri="{FF2B5EF4-FFF2-40B4-BE49-F238E27FC236}">
                <a16:creationId xmlns:a16="http://schemas.microsoft.com/office/drawing/2014/main" id="{C56BE33A-B93B-4341-BECA-406CE72C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280988"/>
            <a:ext cx="2251075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24" descr="IMG_6539-2">
            <a:extLst>
              <a:ext uri="{FF2B5EF4-FFF2-40B4-BE49-F238E27FC236}">
                <a16:creationId xmlns:a16="http://schemas.microsoft.com/office/drawing/2014/main" id="{355092F4-28FB-4228-BFE0-150AA737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221163"/>
            <a:ext cx="25114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26" descr="PN">
            <a:extLst>
              <a:ext uri="{FF2B5EF4-FFF2-40B4-BE49-F238E27FC236}">
                <a16:creationId xmlns:a16="http://schemas.microsoft.com/office/drawing/2014/main" id="{6C15E766-4795-404E-9175-D76EF91F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1927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27">
            <a:extLst>
              <a:ext uri="{FF2B5EF4-FFF2-40B4-BE49-F238E27FC236}">
                <a16:creationId xmlns:a16="http://schemas.microsoft.com/office/drawing/2014/main" id="{103FE9FF-50FE-4491-BD84-ADA6FCB5E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413" y="1196975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>
                <a:solidFill>
                  <a:schemeClr val="tx2"/>
                </a:solidFill>
              </a:rPr>
              <a:t>Sugar  :  10 g/l</a:t>
            </a:r>
          </a:p>
        </p:txBody>
      </p:sp>
    </p:spTree>
  </p:cSld>
  <p:clrMapOvr>
    <a:masterClrMapping/>
  </p:clrMapOvr>
  <p:transition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683F3A55-236D-47B5-9304-ECFAF87A2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Blanc de Noirs   :   Dry  or  Sweet</a:t>
            </a:r>
          </a:p>
        </p:txBody>
      </p:sp>
      <p:pic>
        <p:nvPicPr>
          <p:cNvPr id="59395" name="Picture 6" descr="IMG_6539-2">
            <a:extLst>
              <a:ext uri="{FF2B5EF4-FFF2-40B4-BE49-F238E27FC236}">
                <a16:creationId xmlns:a16="http://schemas.microsoft.com/office/drawing/2014/main" id="{09852E0F-0E7D-4FB0-B9FA-3A1631EC1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4221163"/>
            <a:ext cx="251142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 descr="PN">
            <a:extLst>
              <a:ext uri="{FF2B5EF4-FFF2-40B4-BE49-F238E27FC236}">
                <a16:creationId xmlns:a16="http://schemas.microsoft.com/office/drawing/2014/main" id="{A3967813-F10C-4D87-A035-A6DE646D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192722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8" descr="BDN EXTRA PUR DETOUR BD">
            <a:extLst>
              <a:ext uri="{FF2B5EF4-FFF2-40B4-BE49-F238E27FC236}">
                <a16:creationId xmlns:a16="http://schemas.microsoft.com/office/drawing/2014/main" id="{8F5ADD55-B613-4DA9-BC12-D0807BF76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908050"/>
            <a:ext cx="20859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9" descr="BDN DEMI SEC DETOUR BD">
            <a:extLst>
              <a:ext uri="{FF2B5EF4-FFF2-40B4-BE49-F238E27FC236}">
                <a16:creationId xmlns:a16="http://schemas.microsoft.com/office/drawing/2014/main" id="{93575D16-9901-40B6-B33D-A6B486230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903288"/>
            <a:ext cx="2076450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10">
            <a:extLst>
              <a:ext uri="{FF2B5EF4-FFF2-40B4-BE49-F238E27FC236}">
                <a16:creationId xmlns:a16="http://schemas.microsoft.com/office/drawing/2014/main" id="{9D3903D2-4FEF-4508-8AF1-36011EF13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630872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EXTRA PUR = 0 g/l</a:t>
            </a:r>
          </a:p>
        </p:txBody>
      </p:sp>
      <p:sp>
        <p:nvSpPr>
          <p:cNvPr id="59400" name="Text Box 11">
            <a:extLst>
              <a:ext uri="{FF2B5EF4-FFF2-40B4-BE49-F238E27FC236}">
                <a16:creationId xmlns:a16="http://schemas.microsoft.com/office/drawing/2014/main" id="{8D699408-E97B-4A22-A2A7-FB36AC35B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25" y="6308725"/>
            <a:ext cx="2305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>
                <a:solidFill>
                  <a:schemeClr val="accent2"/>
                </a:solidFill>
              </a:rPr>
              <a:t>DEMI SEC = 43 g/l</a:t>
            </a:r>
          </a:p>
        </p:txBody>
      </p:sp>
      <p:sp>
        <p:nvSpPr>
          <p:cNvPr id="59401" name="Text Box 12">
            <a:extLst>
              <a:ext uri="{FF2B5EF4-FFF2-40B4-BE49-F238E27FC236}">
                <a16:creationId xmlns:a16="http://schemas.microsoft.com/office/drawing/2014/main" id="{6000971F-06E9-443F-A398-40BB92CF1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7038" y="580548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SUGAR</a:t>
            </a:r>
          </a:p>
        </p:txBody>
      </p:sp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1">
            <a:extLst>
              <a:ext uri="{FF2B5EF4-FFF2-40B4-BE49-F238E27FC236}">
                <a16:creationId xmlns:a16="http://schemas.microsoft.com/office/drawing/2014/main" id="{04184013-3391-4773-8120-9851FBBBA8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639286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Blanc de Blancs     Brut</a:t>
            </a:r>
          </a:p>
        </p:txBody>
      </p:sp>
      <p:pic>
        <p:nvPicPr>
          <p:cNvPr id="60419" name="Picture 15" descr="BBL BRUT DETOUR BD">
            <a:extLst>
              <a:ext uri="{FF2B5EF4-FFF2-40B4-BE49-F238E27FC236}">
                <a16:creationId xmlns:a16="http://schemas.microsoft.com/office/drawing/2014/main" id="{E66A0CE7-440A-4659-8EE8-26BB786A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115888"/>
            <a:ext cx="269557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16" descr="Chardonnay">
            <a:extLst>
              <a:ext uri="{FF2B5EF4-FFF2-40B4-BE49-F238E27FC236}">
                <a16:creationId xmlns:a16="http://schemas.microsoft.com/office/drawing/2014/main" id="{32BDF03D-7C3B-412D-BBD0-5AFAF87DB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468563"/>
            <a:ext cx="2600325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1" name="Text Box 17">
            <a:extLst>
              <a:ext uri="{FF2B5EF4-FFF2-40B4-BE49-F238E27FC236}">
                <a16:creationId xmlns:a16="http://schemas.microsoft.com/office/drawing/2014/main" id="{2867AEE4-B2D1-4D12-90C3-D933FBE37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1268413"/>
            <a:ext cx="3313112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b="1"/>
              <a:t>100 % CHARDONNAY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b="1"/>
              <a:t>Dosage : 10 g/l</a:t>
            </a:r>
          </a:p>
        </p:txBody>
      </p:sp>
      <p:pic>
        <p:nvPicPr>
          <p:cNvPr id="60422" name="Picture 19" descr="200449846-001">
            <a:extLst>
              <a:ext uri="{FF2B5EF4-FFF2-40B4-BE49-F238E27FC236}">
                <a16:creationId xmlns:a16="http://schemas.microsoft.com/office/drawing/2014/main" id="{153BBF32-8626-46A8-80D2-42A3CB36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138" y="1700213"/>
            <a:ext cx="3349625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6">
            <a:extLst>
              <a:ext uri="{FF2B5EF4-FFF2-40B4-BE49-F238E27FC236}">
                <a16:creationId xmlns:a16="http://schemas.microsoft.com/office/drawing/2014/main" id="{00A13707-1431-422D-B80C-AA94713F7C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921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Champagne René Jolly</a:t>
            </a:r>
          </a:p>
        </p:txBody>
      </p:sp>
      <p:pic>
        <p:nvPicPr>
          <p:cNvPr id="7171" name="Picture 5" descr="F1000007">
            <a:extLst>
              <a:ext uri="{FF2B5EF4-FFF2-40B4-BE49-F238E27FC236}">
                <a16:creationId xmlns:a16="http://schemas.microsoft.com/office/drawing/2014/main" id="{C9D52C28-49FE-442B-9B45-7CCAFE9B81DF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25538"/>
            <a:ext cx="3887787" cy="26019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4" descr="Brume ldv essai">
            <a:extLst>
              <a:ext uri="{FF2B5EF4-FFF2-40B4-BE49-F238E27FC236}">
                <a16:creationId xmlns:a16="http://schemas.microsoft.com/office/drawing/2014/main" id="{C9B5AF2D-E895-4DA5-9D9A-0DB394A2B706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125538"/>
            <a:ext cx="4608513" cy="129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9">
            <a:extLst>
              <a:ext uri="{FF2B5EF4-FFF2-40B4-BE49-F238E27FC236}">
                <a16:creationId xmlns:a16="http://schemas.microsoft.com/office/drawing/2014/main" id="{60E854F4-FAFA-4089-B567-8B4C5D254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565400"/>
            <a:ext cx="460851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altLang="fr-FR" sz="4800">
                <a:solidFill>
                  <a:schemeClr val="tx2"/>
                </a:solidFill>
                <a:latin typeface="MarriageScript" pitchFamily="2" charset="0"/>
              </a:rPr>
              <a:t>Landreville</a:t>
            </a:r>
          </a:p>
        </p:txBody>
      </p:sp>
      <p:pic>
        <p:nvPicPr>
          <p:cNvPr id="7174" name="Picture 21" descr="Tonneaux LDV">
            <a:extLst>
              <a:ext uri="{FF2B5EF4-FFF2-40B4-BE49-F238E27FC236}">
                <a16:creationId xmlns:a16="http://schemas.microsoft.com/office/drawing/2014/main" id="{AF4F0D04-95EB-4E40-985C-F42E156139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957638"/>
            <a:ext cx="4032250" cy="2698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Espace réservé du contenu 6">
            <a:extLst>
              <a:ext uri="{FF2B5EF4-FFF2-40B4-BE49-F238E27FC236}">
                <a16:creationId xmlns:a16="http://schemas.microsoft.com/office/drawing/2014/main" id="{4B4F62B5-B891-49E7-A8BD-4F4A437C9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863" y="3719513"/>
            <a:ext cx="4629150" cy="293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3" descr="Coupes copie">
            <a:extLst>
              <a:ext uri="{FF2B5EF4-FFF2-40B4-BE49-F238E27FC236}">
                <a16:creationId xmlns:a16="http://schemas.microsoft.com/office/drawing/2014/main" id="{FF39E293-754C-4A7B-A3E3-8258D5CA7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123950"/>
            <a:ext cx="43926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16" descr="ROSE ASSEMBLAGE DETOUR BD">
            <a:extLst>
              <a:ext uri="{FF2B5EF4-FFF2-40B4-BE49-F238E27FC236}">
                <a16:creationId xmlns:a16="http://schemas.microsoft.com/office/drawing/2014/main" id="{7E46F94F-6EB8-43BA-AC75-886C113D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4450"/>
            <a:ext cx="2625725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 Box 10">
            <a:extLst>
              <a:ext uri="{FF2B5EF4-FFF2-40B4-BE49-F238E27FC236}">
                <a16:creationId xmlns:a16="http://schemas.microsoft.com/office/drawing/2014/main" id="{41A15FC2-1330-4DD2-8F48-40E0F9CA0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05488"/>
            <a:ext cx="6588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="1"/>
              <a:t>Médaille d’Argent « Effervescents du Monde 2010 »</a:t>
            </a:r>
          </a:p>
        </p:txBody>
      </p:sp>
      <p:sp>
        <p:nvSpPr>
          <p:cNvPr id="61445" name="Text Box 10">
            <a:extLst>
              <a:ext uri="{FF2B5EF4-FFF2-40B4-BE49-F238E27FC236}">
                <a16:creationId xmlns:a16="http://schemas.microsoft.com/office/drawing/2014/main" id="{5760ADB2-EC7A-4CAF-9C94-0780C16A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08725"/>
            <a:ext cx="6588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sz="2000" b="1"/>
              <a:t>Silver Medal « Best Sparklings of the World 2010 »</a:t>
            </a:r>
          </a:p>
        </p:txBody>
      </p:sp>
      <p:pic>
        <p:nvPicPr>
          <p:cNvPr id="61446" name="Picture 7">
            <a:extLst>
              <a:ext uri="{FF2B5EF4-FFF2-40B4-BE49-F238E27FC236}">
                <a16:creationId xmlns:a16="http://schemas.microsoft.com/office/drawing/2014/main" id="{D5D6816C-0374-4069-869A-9BD5B2D1A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4437063"/>
            <a:ext cx="13620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ctangle 2">
            <a:extLst>
              <a:ext uri="{FF2B5EF4-FFF2-40B4-BE49-F238E27FC236}">
                <a16:creationId xmlns:a16="http://schemas.microsoft.com/office/drawing/2014/main" id="{D3CAD6BB-00D3-4C48-86EA-D197C2B0D5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-900113" y="125413"/>
            <a:ext cx="8229601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Rosé d’Assemblage   Brut</a:t>
            </a:r>
          </a:p>
        </p:txBody>
      </p:sp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6" descr="Fotolia_flute">
            <a:extLst>
              <a:ext uri="{FF2B5EF4-FFF2-40B4-BE49-F238E27FC236}">
                <a16:creationId xmlns:a16="http://schemas.microsoft.com/office/drawing/2014/main" id="{786C8E89-789E-4829-B846-54E398FFC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4625975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2">
            <a:extLst>
              <a:ext uri="{FF2B5EF4-FFF2-40B4-BE49-F238E27FC236}">
                <a16:creationId xmlns:a16="http://schemas.microsoft.com/office/drawing/2014/main" id="{35D8254A-DD73-46BF-BA09-2018234D2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3708400" cy="765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3600" b="1"/>
              <a:t>Cuvée Spéciale Rj</a:t>
            </a:r>
          </a:p>
        </p:txBody>
      </p:sp>
      <p:pic>
        <p:nvPicPr>
          <p:cNvPr id="62468" name="Picture 14" descr="CS RJ DETOUR HD BD">
            <a:extLst>
              <a:ext uri="{FF2B5EF4-FFF2-40B4-BE49-F238E27FC236}">
                <a16:creationId xmlns:a16="http://schemas.microsoft.com/office/drawing/2014/main" id="{E144F8C1-019C-4A04-84C7-8F9A3D2C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26" y="2924944"/>
            <a:ext cx="1606693" cy="386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18" descr="MAGNUM RJ DETOUR BD">
            <a:extLst>
              <a:ext uri="{FF2B5EF4-FFF2-40B4-BE49-F238E27FC236}">
                <a16:creationId xmlns:a16="http://schemas.microsoft.com/office/drawing/2014/main" id="{FEB00518-E04B-4647-B3BC-9CA00BAA5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28" y="995759"/>
            <a:ext cx="2194976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MAGNUM RJ DETOUR BD">
            <a:extLst>
              <a:ext uri="{FF2B5EF4-FFF2-40B4-BE49-F238E27FC236}">
                <a16:creationId xmlns:a16="http://schemas.microsoft.com/office/drawing/2014/main" id="{18C164FB-CFE0-49B1-A9C8-0CAA7B507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-315416"/>
            <a:ext cx="2710467" cy="727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732831E-9F66-4503-A00C-05A553AC17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Cuvée Spéciale Rj</a:t>
            </a:r>
          </a:p>
        </p:txBody>
      </p:sp>
      <p:pic>
        <p:nvPicPr>
          <p:cNvPr id="63491" name="Image 3" descr="Ates 0 Couv.jpg">
            <a:extLst>
              <a:ext uri="{FF2B5EF4-FFF2-40B4-BE49-F238E27FC236}">
                <a16:creationId xmlns:a16="http://schemas.microsoft.com/office/drawing/2014/main" id="{97CF0F9E-0F68-4B92-AD69-C7774D9E16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4217987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Image 4" descr="Ates 4.jpg">
            <a:extLst>
              <a:ext uri="{FF2B5EF4-FFF2-40B4-BE49-F238E27FC236}">
                <a16:creationId xmlns:a16="http://schemas.microsoft.com/office/drawing/2014/main" id="{54FE4EBE-13B2-46BF-9E60-B0BB72BC5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125538"/>
            <a:ext cx="40274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E058FD85-A6D1-440F-B982-38136149D1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Cuvée Spéciale Rj</a:t>
            </a:r>
          </a:p>
        </p:txBody>
      </p:sp>
      <p:pic>
        <p:nvPicPr>
          <p:cNvPr id="64515" name="Image 5" descr="Ates 5-2.jpg">
            <a:extLst>
              <a:ext uri="{FF2B5EF4-FFF2-40B4-BE49-F238E27FC236}">
                <a16:creationId xmlns:a16="http://schemas.microsoft.com/office/drawing/2014/main" id="{6BCEF7D0-3DCE-45C6-8D4E-66C78D768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4249738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5" descr="Ates 5-2.jpg">
            <a:extLst>
              <a:ext uri="{FF2B5EF4-FFF2-40B4-BE49-F238E27FC236}">
                <a16:creationId xmlns:a16="http://schemas.microsoft.com/office/drawing/2014/main" id="{3975D9DF-2C94-43FA-9AE2-321FA8D2A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25538"/>
            <a:ext cx="4249737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94614A8A-03CB-4364-AB47-D9CAE3B032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           Cuvée Spéciale Rj Rosé</a:t>
            </a:r>
          </a:p>
        </p:txBody>
      </p:sp>
      <p:pic>
        <p:nvPicPr>
          <p:cNvPr id="65539" name="Picture 7" descr="CS RJ ROSE DETOUR HD BD">
            <a:extLst>
              <a:ext uri="{FF2B5EF4-FFF2-40B4-BE49-F238E27FC236}">
                <a16:creationId xmlns:a16="http://schemas.microsoft.com/office/drawing/2014/main" id="{EACF5336-B7B9-4C4E-B7AF-210FBB188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950" y="908050"/>
            <a:ext cx="236855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8" descr="Etuis RJ Rosé">
            <a:extLst>
              <a:ext uri="{FF2B5EF4-FFF2-40B4-BE49-F238E27FC236}">
                <a16:creationId xmlns:a16="http://schemas.microsoft.com/office/drawing/2014/main" id="{A9331D1B-932F-4042-940F-4EDAD1AA5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412875"/>
            <a:ext cx="2476500" cy="464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0" descr="Pinot NOir">
            <a:extLst>
              <a:ext uri="{FF2B5EF4-FFF2-40B4-BE49-F238E27FC236}">
                <a16:creationId xmlns:a16="http://schemas.microsoft.com/office/drawing/2014/main" id="{8BED745E-BDA0-4AA9-AAE0-0B68D89F140B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15888"/>
            <a:ext cx="1976437" cy="2952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 Box 11">
            <a:extLst>
              <a:ext uri="{FF2B5EF4-FFF2-40B4-BE49-F238E27FC236}">
                <a16:creationId xmlns:a16="http://schemas.microsoft.com/office/drawing/2014/main" id="{2A4DE39A-E9C7-4E7A-B18E-9B8638F71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9713" y="6308725"/>
            <a:ext cx="2303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FR" altLang="fr-FR" dirty="0"/>
              <a:t>2016  -  3945 </a:t>
            </a:r>
            <a:r>
              <a:rPr lang="fr-FR" altLang="fr-FR" dirty="0" err="1"/>
              <a:t>Bottles</a:t>
            </a:r>
            <a:endParaRPr lang="fr-FR" altLang="fr-FR" dirty="0"/>
          </a:p>
        </p:txBody>
      </p:sp>
      <p:pic>
        <p:nvPicPr>
          <p:cNvPr id="65543" name="Image 7" descr="IMG_8868.JPG">
            <a:extLst>
              <a:ext uri="{FF2B5EF4-FFF2-40B4-BE49-F238E27FC236}">
                <a16:creationId xmlns:a16="http://schemas.microsoft.com/office/drawing/2014/main" id="{4054FEF9-19DA-406C-9964-8623AA3BF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13100"/>
            <a:ext cx="27003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2" descr="N°16-RENE JOLLY-DSCF9963">
            <a:extLst>
              <a:ext uri="{FF2B5EF4-FFF2-40B4-BE49-F238E27FC236}">
                <a16:creationId xmlns:a16="http://schemas.microsoft.com/office/drawing/2014/main" id="{3448A68E-D726-4CD9-9EFC-5F9222AE8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44000" cy="611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13">
            <a:extLst>
              <a:ext uri="{FF2B5EF4-FFF2-40B4-BE49-F238E27FC236}">
                <a16:creationId xmlns:a16="http://schemas.microsoft.com/office/drawing/2014/main" id="{84F11BBB-3E93-4086-AF6F-CAEC813B2A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44475"/>
            <a:ext cx="91440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6600" dirty="0" err="1"/>
              <a:t>E</a:t>
            </a:r>
            <a:r>
              <a:rPr lang="fr-FR" altLang="fr-FR" sz="4400" dirty="0" err="1"/>
              <a:t>ditio</a:t>
            </a:r>
            <a:endParaRPr lang="fr-FR" altLang="fr-FR" sz="4400" dirty="0"/>
          </a:p>
        </p:txBody>
      </p:sp>
    </p:spTree>
  </p:cSld>
  <p:clrMapOvr>
    <a:masterClrMapping/>
  </p:clrMapOvr>
  <p:transition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3">
            <a:extLst>
              <a:ext uri="{FF2B5EF4-FFF2-40B4-BE49-F238E27FC236}">
                <a16:creationId xmlns:a16="http://schemas.microsoft.com/office/drawing/2014/main" id="{1BA4BC0A-1E40-44E7-8D90-144C309997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44475"/>
            <a:ext cx="91440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8000" dirty="0" err="1"/>
              <a:t>E</a:t>
            </a:r>
            <a:r>
              <a:rPr lang="fr-FR" altLang="fr-FR" dirty="0" err="1"/>
              <a:t>ditio</a:t>
            </a:r>
            <a:endParaRPr lang="fr-FR" altLang="fr-FR" dirty="0"/>
          </a:p>
        </p:txBody>
      </p:sp>
      <p:pic>
        <p:nvPicPr>
          <p:cNvPr id="67587" name="Image 3" descr="Pressoir 052.jpg">
            <a:extLst>
              <a:ext uri="{FF2B5EF4-FFF2-40B4-BE49-F238E27FC236}">
                <a16:creationId xmlns:a16="http://schemas.microsoft.com/office/drawing/2014/main" id="{F720A34E-BA2B-4622-A0AA-1682E9B894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69988"/>
            <a:ext cx="7524750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Image 3" descr="Pressoir 052.jpg">
            <a:extLst>
              <a:ext uri="{FF2B5EF4-FFF2-40B4-BE49-F238E27FC236}">
                <a16:creationId xmlns:a16="http://schemas.microsoft.com/office/drawing/2014/main" id="{9BD1240E-4E76-40C4-8AF5-F02BB61DE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0"/>
            <a:ext cx="9088438" cy="681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00E9E40F-E1DF-4F69-8D6A-B34EC10AD6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42888"/>
            <a:ext cx="6011863" cy="9366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6600"/>
              <a:t>E</a:t>
            </a:r>
            <a:r>
              <a:rPr lang="fr-FR" altLang="fr-FR" sz="4400"/>
              <a:t>ditio</a:t>
            </a:r>
            <a:endParaRPr lang="fr-FR" altLang="fr-FR" sz="4400">
              <a:solidFill>
                <a:srgbClr val="CC3300"/>
              </a:solidFill>
            </a:endParaRPr>
          </a:p>
        </p:txBody>
      </p:sp>
      <p:pic>
        <p:nvPicPr>
          <p:cNvPr id="69635" name="Picture 14" descr="Editio 023-2">
            <a:extLst>
              <a:ext uri="{FF2B5EF4-FFF2-40B4-BE49-F238E27FC236}">
                <a16:creationId xmlns:a16="http://schemas.microsoft.com/office/drawing/2014/main" id="{E3706E31-1BFC-448E-AA12-584A803DE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5175"/>
            <a:ext cx="4105275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15" descr="IMG_2295--3">
            <a:extLst>
              <a:ext uri="{FF2B5EF4-FFF2-40B4-BE49-F238E27FC236}">
                <a16:creationId xmlns:a16="http://schemas.microsoft.com/office/drawing/2014/main" id="{EEF33A72-1B6B-4AC5-8667-A5A861E9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017963"/>
            <a:ext cx="316865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7" descr="Pressoir 050-3-2">
            <a:extLst>
              <a:ext uri="{FF2B5EF4-FFF2-40B4-BE49-F238E27FC236}">
                <a16:creationId xmlns:a16="http://schemas.microsoft.com/office/drawing/2014/main" id="{99022158-CD81-44F7-A546-00ADF2257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2770188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8" descr="Pressoir 052">
            <a:extLst>
              <a:ext uri="{FF2B5EF4-FFF2-40B4-BE49-F238E27FC236}">
                <a16:creationId xmlns:a16="http://schemas.microsoft.com/office/drawing/2014/main" id="{D7518E25-D27E-44FC-BE39-86A0BFD63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420938"/>
            <a:ext cx="2806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20" descr="IMG_2219">
            <a:extLst>
              <a:ext uri="{FF2B5EF4-FFF2-40B4-BE49-F238E27FC236}">
                <a16:creationId xmlns:a16="http://schemas.microsoft.com/office/drawing/2014/main" id="{20F02F91-DEC9-4854-BF78-4A979C5F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708525"/>
            <a:ext cx="2808288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22" descr="IMG_2229-2">
            <a:extLst>
              <a:ext uri="{FF2B5EF4-FFF2-40B4-BE49-F238E27FC236}">
                <a16:creationId xmlns:a16="http://schemas.microsoft.com/office/drawing/2014/main" id="{56F5EC87-2AC2-4271-A3FD-8502ADBA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897438"/>
            <a:ext cx="25558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3">
            <a:extLst>
              <a:ext uri="{FF2B5EF4-FFF2-40B4-BE49-F238E27FC236}">
                <a16:creationId xmlns:a16="http://schemas.microsoft.com/office/drawing/2014/main" id="{A030B9AA-D737-4406-9290-1BA617EB7B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-244475"/>
            <a:ext cx="9144000" cy="936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8000"/>
              <a:t>E</a:t>
            </a:r>
            <a:r>
              <a:rPr lang="fr-FR" altLang="fr-FR"/>
              <a:t>ditio    -    Carbon Y</a:t>
            </a:r>
          </a:p>
        </p:txBody>
      </p:sp>
      <p:pic>
        <p:nvPicPr>
          <p:cNvPr id="70659" name="Image 3" descr="Pressoir 052.jpg">
            <a:extLst>
              <a:ext uri="{FF2B5EF4-FFF2-40B4-BE49-F238E27FC236}">
                <a16:creationId xmlns:a16="http://schemas.microsoft.com/office/drawing/2014/main" id="{78DD19B4-AE08-4511-8CB6-FF48A471B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052513"/>
            <a:ext cx="6442075" cy="564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IMG_9644">
            <a:extLst>
              <a:ext uri="{FF2B5EF4-FFF2-40B4-BE49-F238E27FC236}">
                <a16:creationId xmlns:a16="http://schemas.microsoft.com/office/drawing/2014/main" id="{64E3930F-2C08-4958-9C05-0F10D1483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7360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6" descr="Organi Mars 10 OK">
            <a:extLst>
              <a:ext uri="{FF2B5EF4-FFF2-40B4-BE49-F238E27FC236}">
                <a16:creationId xmlns:a16="http://schemas.microsoft.com/office/drawing/2014/main" id="{1B33E736-4DD7-4247-BAB3-8BA1BD49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8987498-6643-4713-AB4A-2707750D15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Guide Hachette des Vins</a:t>
            </a:r>
          </a:p>
        </p:txBody>
      </p:sp>
      <p:pic>
        <p:nvPicPr>
          <p:cNvPr id="72707" name="Picture 3" descr="Hachette">
            <a:extLst>
              <a:ext uri="{FF2B5EF4-FFF2-40B4-BE49-F238E27FC236}">
                <a16:creationId xmlns:a16="http://schemas.microsoft.com/office/drawing/2014/main" id="{E505CEC8-42B5-45E5-A213-086341EE1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52513"/>
            <a:ext cx="76327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>
            <a:extLst>
              <a:ext uri="{FF2B5EF4-FFF2-40B4-BE49-F238E27FC236}">
                <a16:creationId xmlns:a16="http://schemas.microsoft.com/office/drawing/2014/main" id="{8F953D1C-6FF3-47C2-A733-B0870B294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169863"/>
            <a:ext cx="5919787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3">
            <a:extLst>
              <a:ext uri="{FF2B5EF4-FFF2-40B4-BE49-F238E27FC236}">
                <a16:creationId xmlns:a16="http://schemas.microsoft.com/office/drawing/2014/main" id="{DF286144-D25F-4F6A-B2FB-2447FE96E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88913"/>
            <a:ext cx="7826375" cy="640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>
            <a:extLst>
              <a:ext uri="{FF2B5EF4-FFF2-40B4-BE49-F238E27FC236}">
                <a16:creationId xmlns:a16="http://schemas.microsoft.com/office/drawing/2014/main" id="{DA37B989-08DA-457D-9B33-6997C4DA8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15888"/>
            <a:ext cx="571182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3">
            <a:extLst>
              <a:ext uri="{FF2B5EF4-FFF2-40B4-BE49-F238E27FC236}">
                <a16:creationId xmlns:a16="http://schemas.microsoft.com/office/drawing/2014/main" id="{5D87A013-0C53-416D-89CB-2CDFC603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0"/>
            <a:ext cx="5757862" cy="680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6BBC2A32-6DC2-4C20-9D1E-2B381FB953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88913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4400"/>
              <a:t>Les Gouttes de Dieu  -  Drops of God  N° 13</a:t>
            </a:r>
          </a:p>
        </p:txBody>
      </p:sp>
      <p:pic>
        <p:nvPicPr>
          <p:cNvPr id="77827" name="Picture 3" descr="Hachette">
            <a:extLst>
              <a:ext uri="{FF2B5EF4-FFF2-40B4-BE49-F238E27FC236}">
                <a16:creationId xmlns:a16="http://schemas.microsoft.com/office/drawing/2014/main" id="{E07D68A1-4417-47F4-A39A-75379828E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981075"/>
            <a:ext cx="4498975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4">
            <a:extLst>
              <a:ext uri="{FF2B5EF4-FFF2-40B4-BE49-F238E27FC236}">
                <a16:creationId xmlns:a16="http://schemas.microsoft.com/office/drawing/2014/main" id="{655D801B-FB8C-4206-8985-D8CD50250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5888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Internet</a:t>
            </a:r>
          </a:p>
        </p:txBody>
      </p:sp>
      <p:sp>
        <p:nvSpPr>
          <p:cNvPr id="79876" name="Rectangle 5">
            <a:extLst>
              <a:ext uri="{FF2B5EF4-FFF2-40B4-BE49-F238E27FC236}">
                <a16:creationId xmlns:a16="http://schemas.microsoft.com/office/drawing/2014/main" id="{31B75E5C-4780-4A61-AB86-A6197B98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877272"/>
            <a:ext cx="9144000" cy="98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5400" dirty="0">
                <a:solidFill>
                  <a:srgbClr val="FF9900"/>
                </a:solidFill>
                <a:latin typeface="MarriageScript" pitchFamily="2" charset="0"/>
              </a:rPr>
              <a:t>www.renejolly.com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0123539-BA0E-45EF-B68A-839FFD5AD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51" y="1218040"/>
            <a:ext cx="7998498" cy="4496960"/>
          </a:xfrm>
          <a:prstGeom prst="rect">
            <a:avLst/>
          </a:prstGeom>
        </p:spPr>
      </p:pic>
    </p:spTree>
  </p:cSld>
  <p:clrMapOvr>
    <a:masterClrMapping/>
  </p:clrMapOvr>
  <p:transition>
    <p:random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EB484990-BF07-4952-94C5-C0AC38769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7041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 sz="6000" dirty="0"/>
              <a:t>René Jolly : The Game Changer</a:t>
            </a:r>
          </a:p>
        </p:txBody>
      </p:sp>
      <p:sp>
        <p:nvSpPr>
          <p:cNvPr id="57348" name="Rectangle 6">
            <a:extLst>
              <a:ext uri="{FF2B5EF4-FFF2-40B4-BE49-F238E27FC236}">
                <a16:creationId xmlns:a16="http://schemas.microsoft.com/office/drawing/2014/main" id="{3B7B4677-D362-490B-8E53-CC1345E0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8" y="1989138"/>
            <a:ext cx="54726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b="1" dirty="0">
                <a:solidFill>
                  <a:schemeClr val="tx2"/>
                </a:solidFill>
                <a:latin typeface="Palatino Linotype" panose="02040502050505030304" pitchFamily="18" charset="0"/>
              </a:rPr>
              <a:t>Limited / Rare</a:t>
            </a:r>
          </a:p>
        </p:txBody>
      </p:sp>
      <p:sp>
        <p:nvSpPr>
          <p:cNvPr id="57349" name="Rectangle 8">
            <a:extLst>
              <a:ext uri="{FF2B5EF4-FFF2-40B4-BE49-F238E27FC236}">
                <a16:creationId xmlns:a16="http://schemas.microsoft.com/office/drawing/2014/main" id="{8DD25EA7-4EE4-4EBC-B741-7F3FE9B8E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96" y="1432629"/>
            <a:ext cx="7524006" cy="647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Tell </a:t>
            </a:r>
            <a:r>
              <a:rPr lang="fr-FR" altLang="fr-FR" sz="3200" dirty="0" err="1">
                <a:solidFill>
                  <a:schemeClr val="tx2"/>
                </a:solidFill>
                <a:latin typeface="Palatino Linotype" panose="02040502050505030304" pitchFamily="18" charset="0"/>
              </a:rPr>
              <a:t>your</a:t>
            </a:r>
            <a:r>
              <a:rPr lang="fr-FR" altLang="fr-FR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fr-FR" altLang="fr-FR" sz="3200" dirty="0" err="1">
                <a:solidFill>
                  <a:schemeClr val="tx2"/>
                </a:solidFill>
                <a:latin typeface="Palatino Linotype" panose="02040502050505030304" pitchFamily="18" charset="0"/>
              </a:rPr>
              <a:t>customers</a:t>
            </a:r>
            <a:r>
              <a:rPr lang="fr-FR" altLang="fr-FR" sz="3200" dirty="0">
                <a:solidFill>
                  <a:schemeClr val="tx2"/>
                </a:solidFill>
                <a:latin typeface="Palatino Linotype" panose="02040502050505030304" pitchFamily="18" charset="0"/>
              </a:rPr>
              <a:t> :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98367FE-7D4F-4EBE-BB1A-1CB6372FB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3088938"/>
            <a:ext cx="3617079" cy="3559847"/>
          </a:xfrm>
          <a:prstGeom prst="rect">
            <a:avLst/>
          </a:prstGeom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ACB3FF9C-6A76-45FF-9737-313CF0EEF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6" y="2857500"/>
            <a:ext cx="54726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  <a:t>Family </a:t>
            </a:r>
            <a:r>
              <a:rPr lang="fr-FR" altLang="fr-FR" sz="4000" dirty="0" err="1">
                <a:solidFill>
                  <a:schemeClr val="tx2"/>
                </a:solidFill>
                <a:latin typeface="Palatino Linotype" panose="02040502050505030304" pitchFamily="18" charset="0"/>
              </a:rPr>
              <a:t>Owned</a:t>
            </a:r>
            <a:b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endParaRPr lang="fr-FR" altLang="fr-FR" sz="4000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8D61C2C2-4D18-43F0-ABF1-B3205C325D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6" y="3789040"/>
            <a:ext cx="54726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  <a:t>Pinot Noir</a:t>
            </a:r>
            <a:b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</a:br>
            <a:endParaRPr lang="fr-FR" altLang="fr-FR" sz="4000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8F0B1D9-6A84-4EDD-B2B9-6DCD0F692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3886" y="4740878"/>
            <a:ext cx="54726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  <a:t>Value &gt; </a:t>
            </a:r>
            <a:r>
              <a:rPr lang="fr-FR" altLang="fr-FR" sz="4000" dirty="0" err="1">
                <a:solidFill>
                  <a:schemeClr val="tx2"/>
                </a:solidFill>
                <a:latin typeface="Palatino Linotype" panose="02040502050505030304" pitchFamily="18" charset="0"/>
              </a:rPr>
              <a:t>Margin</a:t>
            </a:r>
            <a:endParaRPr lang="fr-FR" altLang="fr-FR" sz="4000" dirty="0">
              <a:solidFill>
                <a:schemeClr val="tx2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5BCA22EE-F365-4711-A2CC-C710FDA52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1393" y="5684184"/>
            <a:ext cx="547260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fr-FR" altLang="fr-FR" sz="4000" dirty="0">
                <a:solidFill>
                  <a:schemeClr val="tx2"/>
                </a:solidFill>
                <a:latin typeface="Palatino Linotype" panose="02040502050505030304" pitchFamily="18" charset="0"/>
              </a:rPr>
              <a:t>Marketing + Fun</a:t>
            </a:r>
          </a:p>
        </p:txBody>
      </p:sp>
    </p:spTree>
    <p:extLst>
      <p:ext uri="{BB962C8B-B14F-4D97-AF65-F5344CB8AC3E}">
        <p14:creationId xmlns:p14="http://schemas.microsoft.com/office/powerpoint/2010/main" val="351879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/>
      <p:bldP spid="9" grpId="0"/>
      <p:bldP spid="10" grpId="0"/>
      <p:bldP spid="12" grpId="0"/>
      <p:bldP spid="1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7">
            <a:extLst>
              <a:ext uri="{FF2B5EF4-FFF2-40B4-BE49-F238E27FC236}">
                <a16:creationId xmlns:a16="http://schemas.microsoft.com/office/drawing/2014/main" id="{1DD71F1A-7A46-44C1-8A19-1E0613137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-1539552"/>
            <a:ext cx="10513168" cy="10345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BE0192F-FF91-4BE3-B9EB-77AC84D3E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fr-FR"/>
              <a:t>Since 1737</a:t>
            </a:r>
          </a:p>
        </p:txBody>
      </p:sp>
      <p:pic>
        <p:nvPicPr>
          <p:cNvPr id="9219" name="Picture 4" descr="IMG_9644">
            <a:extLst>
              <a:ext uri="{FF2B5EF4-FFF2-40B4-BE49-F238E27FC236}">
                <a16:creationId xmlns:a16="http://schemas.microsoft.com/office/drawing/2014/main" id="{875B6270-CF82-47CD-8E1A-BBF4A2B4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908050"/>
            <a:ext cx="7777163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IMG_9644">
            <a:extLst>
              <a:ext uri="{FF2B5EF4-FFF2-40B4-BE49-F238E27FC236}">
                <a16:creationId xmlns:a16="http://schemas.microsoft.com/office/drawing/2014/main" id="{D5E221BC-4D86-4472-81B0-F18E86EC3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15888"/>
            <a:ext cx="8439150" cy="662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Modèle 1">
  <a:themeElements>
    <a:clrScheme name="Modèle 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1">
      <a:majorFont>
        <a:latin typeface="MarriageScrip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</TotalTime>
  <Words>580</Words>
  <Application>Microsoft Office PowerPoint</Application>
  <PresentationFormat>Affichage à l'écran (4:3)</PresentationFormat>
  <Paragraphs>138</Paragraphs>
  <Slides>79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79</vt:i4>
      </vt:variant>
    </vt:vector>
  </HeadingPairs>
  <TitlesOfParts>
    <vt:vector size="83" baseType="lpstr">
      <vt:lpstr>Arial</vt:lpstr>
      <vt:lpstr>MarriageScript</vt:lpstr>
      <vt:lpstr>Palatino Linotype</vt:lpstr>
      <vt:lpstr>Modèle 1</vt:lpstr>
      <vt:lpstr>Présentation PowerPoint</vt:lpstr>
      <vt:lpstr>Présentation PowerPoint</vt:lpstr>
      <vt:lpstr>Présentation PowerPoint</vt:lpstr>
      <vt:lpstr>Landreville Côte des Bar</vt:lpstr>
      <vt:lpstr>Côte des Bar</vt:lpstr>
      <vt:lpstr>Champagne René Jolly</vt:lpstr>
      <vt:lpstr>Présentation PowerPoint</vt:lpstr>
      <vt:lpstr>Since 1737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1961 Madeleine René Jean</vt:lpstr>
      <vt:lpstr>1975</vt:lpstr>
      <vt:lpstr>2000  :  Hervé &gt; Pierre- Eric</vt:lpstr>
      <vt:lpstr>Présentation PowerPoint</vt:lpstr>
      <vt:lpstr>Présentation PowerPoint</vt:lpstr>
      <vt:lpstr>Plantation</vt:lpstr>
      <vt:lpstr>Travail du Vignoble  - Vineyard Work</vt:lpstr>
      <vt:lpstr>Vendange   -   Harvest</vt:lpstr>
      <vt:lpstr>Débardage  -  Gathering the cases</vt:lpstr>
      <vt:lpstr>Pesée des Raisins  -  Weighing the Grappes</vt:lpstr>
      <vt:lpstr>Pressoir -  Pressing system</vt:lpstr>
      <vt:lpstr>2017 : Second Pressoir  - Second Press</vt:lpstr>
      <vt:lpstr>Qualité du Pressurage  - Quality of the Pressing</vt:lpstr>
      <vt:lpstr>Cuverie - Winery</vt:lpstr>
      <vt:lpstr>Passage en Fût – Ageing in Oak</vt:lpstr>
      <vt:lpstr>Présentation PowerPoint</vt:lpstr>
      <vt:lpstr>Présentation PowerPoint</vt:lpstr>
      <vt:lpstr>Cuves à Vin Rouge – Red  Wine Cellars</vt:lpstr>
      <vt:lpstr>Cuverie à Vin Rouge – Red Wine Winery</vt:lpstr>
      <vt:lpstr>Le Calendrier – The Time table</vt:lpstr>
      <vt:lpstr>Le Tirage – The Bottling</vt:lpstr>
      <vt:lpstr>La Capsule – Crown Cap</vt:lpstr>
      <vt:lpstr>Les Bouteilles – Storing the Champagne</vt:lpstr>
      <vt:lpstr>Présentation PowerPoint</vt:lpstr>
      <vt:lpstr>Vieillissement en Cave  -  Ageing in Cellars</vt:lpstr>
      <vt:lpstr>Caves Voûtées  -  Old Cellars</vt:lpstr>
      <vt:lpstr>Dégorgement à la volée    -   Disgorgment by hand traditionnel sans glace    -   old method with no ice </vt:lpstr>
      <vt:lpstr>Dosage de la liqueur – Toping up with Liqueur</vt:lpstr>
      <vt:lpstr>Les Bouchons – The Corks</vt:lpstr>
      <vt:lpstr>Détail du Bouchage – Details of the corking</vt:lpstr>
      <vt:lpstr>Bouchon – Cork</vt:lpstr>
      <vt:lpstr>Muselage  –  Metal Cap</vt:lpstr>
      <vt:lpstr>Capsules</vt:lpstr>
      <vt:lpstr>Le Muselet Y :</vt:lpstr>
      <vt:lpstr>Le Muselet Y :</vt:lpstr>
      <vt:lpstr>Le Muselet Y :</vt:lpstr>
      <vt:lpstr>Le Muselet Yo :</vt:lpstr>
      <vt:lpstr>Habillage  -  Labelling</vt:lpstr>
      <vt:lpstr>Bouteille Spéciale  -  Patented Bottle</vt:lpstr>
      <vt:lpstr>Bouteille Spéciale  -  Patented Bottle</vt:lpstr>
      <vt:lpstr>Caisses de 6 Export  –  Cases of 6 bottles</vt:lpstr>
      <vt:lpstr>Caisses de 6 Export  –  Cases of 6 bottles</vt:lpstr>
      <vt:lpstr>Les Marchés  - The Markets</vt:lpstr>
      <vt:lpstr>Blanc de Noirs  Brut </vt:lpstr>
      <vt:lpstr>Blanc de Noirs   :   Dry  or  Sweet</vt:lpstr>
      <vt:lpstr>Blanc de Blancs     Brut</vt:lpstr>
      <vt:lpstr>Rosé d’Assemblage   Brut</vt:lpstr>
      <vt:lpstr>Cuvée Spéciale Rj</vt:lpstr>
      <vt:lpstr>Cuvée Spéciale Rj</vt:lpstr>
      <vt:lpstr>Cuvée Spéciale Rj</vt:lpstr>
      <vt:lpstr>           Cuvée Spéciale Rj Rosé</vt:lpstr>
      <vt:lpstr>Editio</vt:lpstr>
      <vt:lpstr>Editio</vt:lpstr>
      <vt:lpstr>Présentation PowerPoint</vt:lpstr>
      <vt:lpstr>Editio</vt:lpstr>
      <vt:lpstr>Editio    -    Carbon Y</vt:lpstr>
      <vt:lpstr>Présentation PowerPoint</vt:lpstr>
      <vt:lpstr>Guide Hachette des Vins</vt:lpstr>
      <vt:lpstr>Présentation PowerPoint</vt:lpstr>
      <vt:lpstr>Présentation PowerPoint</vt:lpstr>
      <vt:lpstr>Présentation PowerPoint</vt:lpstr>
      <vt:lpstr>Présentation PowerPoint</vt:lpstr>
      <vt:lpstr>Les Gouttes de Dieu  -  Drops of God  N° 13</vt:lpstr>
      <vt:lpstr>Internet</vt:lpstr>
      <vt:lpstr>René Jolly : The Game Changer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Abel Leblanc</dc:title>
  <dc:creator>Mr JOLLY</dc:creator>
  <cp:lastModifiedBy>Pierre-Eric</cp:lastModifiedBy>
  <cp:revision>168</cp:revision>
  <dcterms:created xsi:type="dcterms:W3CDTF">2006-02-21T12:49:45Z</dcterms:created>
  <dcterms:modified xsi:type="dcterms:W3CDTF">2020-05-15T07:43:57Z</dcterms:modified>
</cp:coreProperties>
</file>